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57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>
        <p:scale>
          <a:sx n="75" d="100"/>
          <a:sy n="75" d="100"/>
        </p:scale>
        <p:origin x="194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BE-6ED2-47C1-B205-E2F85E9D437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BE-6ED2-47C1-B205-E2F85E9D437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BE-6ED2-47C1-B205-E2F85E9D437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BE-6ED2-47C1-B205-E2F85E9D437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8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BE-6ED2-47C1-B205-E2F85E9D437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BE-6ED2-47C1-B205-E2F85E9D437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4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BE-6ED2-47C1-B205-E2F85E9D437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5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BE-6ED2-47C1-B205-E2F85E9D437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8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BE-6ED2-47C1-B205-E2F85E9D437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7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BE-6ED2-47C1-B205-E2F85E9D437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BE-6ED2-47C1-B205-E2F85E9D437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4FBE-6ED2-47C1-B205-E2F85E9D437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22A8-1F24-4585-B516-0E7E308E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BioXFEL</a:t>
            </a:r>
            <a:r>
              <a:rPr lang="en-US" sz="3600" dirty="0" smtClean="0"/>
              <a:t> Journal Club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900" y="5303631"/>
            <a:ext cx="6858000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Journal Club Presenter: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George </a:t>
            </a:r>
            <a:r>
              <a:rPr lang="en-US" sz="1400" dirty="0" err="1" smtClean="0"/>
              <a:t>Calvey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Pollack Group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Cornell University</a:t>
            </a:r>
            <a:endParaRPr lang="en-US" sz="1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9"/>
          <a:stretch/>
        </p:blipFill>
        <p:spPr>
          <a:xfrm>
            <a:off x="1426663" y="2019093"/>
            <a:ext cx="7154273" cy="23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Intro/Framework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Scattering 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 terms of previous functions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03" y="3005078"/>
            <a:ext cx="5050268" cy="15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1D crystal with two molecule unit cell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Crystal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87" y="2366013"/>
            <a:ext cx="3772426" cy="2229161"/>
          </a:xfrm>
        </p:spPr>
      </p:pic>
    </p:spTree>
    <p:extLst>
      <p:ext uri="{BB962C8B-B14F-4D97-AF65-F5344CB8AC3E}">
        <p14:creationId xmlns:p14="http://schemas.microsoft.com/office/powerpoint/2010/main" val="17066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1D crystal with two molecule unit cell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Average intensity proportional to average of type (</a:t>
            </a:r>
            <a:r>
              <a:rPr lang="en-US" dirty="0" err="1" smtClean="0"/>
              <a:t>i</a:t>
            </a:r>
            <a:r>
              <a:rPr lang="en-US" dirty="0" smtClean="0"/>
              <a:t>) and (ii) less the scattering from the missing molecules in (iii) and (iv)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Crystal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87" y="2366013"/>
            <a:ext cx="3772426" cy="2229161"/>
          </a:xfrm>
        </p:spPr>
      </p:pic>
      <p:sp>
        <p:nvSpPr>
          <p:cNvPr id="6" name="Rectangle 5"/>
          <p:cNvSpPr/>
          <p:nvPr/>
        </p:nvSpPr>
        <p:spPr>
          <a:xfrm>
            <a:off x="377371" y="4775200"/>
            <a:ext cx="8360229" cy="1401763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Crystal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Part of Crystal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37693" r="18334" b="16919"/>
          <a:stretch/>
        </p:blipFill>
        <p:spPr>
          <a:xfrm>
            <a:off x="990600" y="2887204"/>
            <a:ext cx="2539999" cy="197661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892549" y="3668713"/>
            <a:ext cx="1143000" cy="3333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06" y="2455149"/>
            <a:ext cx="971686" cy="1095528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80" y="4311293"/>
            <a:ext cx="1171739" cy="11050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38825" y="2320213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Asymmetric Unit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95988" y="4220451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Crystal, 4 Possible Unit Cells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429763"/>
            <a:ext cx="7200900" cy="49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Crystal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500 diffraction snapshots of crystals with random edge termination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14"/>
          <a:stretch/>
        </p:blipFill>
        <p:spPr>
          <a:xfrm>
            <a:off x="959726" y="2779887"/>
            <a:ext cx="7224548" cy="38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Crystal Simulation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 smtClean="0"/>
                  <a:t>Compare average intensities,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/>
                  <a:t>, from 500 patterns to superposition of 4 unit cell patterns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𝑖𝑑𝑒𝑎𝑙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First need to remove lattice contribution from data</a:t>
                </a:r>
              </a:p>
              <a:p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𝑊𝑍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0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4" t="6047" r="33109" b="47952"/>
          <a:stretch/>
        </p:blipFill>
        <p:spPr>
          <a:xfrm>
            <a:off x="4560537" y="2482467"/>
            <a:ext cx="823595" cy="8334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27400" y="2883993"/>
            <a:ext cx="1117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1" t="6047" b="48162"/>
          <a:stretch/>
        </p:blipFill>
        <p:spPr>
          <a:xfrm>
            <a:off x="5635675" y="2486277"/>
            <a:ext cx="871855" cy="82962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4" t="55466" r="33688" b="-1"/>
          <a:stretch/>
        </p:blipFill>
        <p:spPr>
          <a:xfrm>
            <a:off x="6696409" y="2480563"/>
            <a:ext cx="808355" cy="80686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4" t="55466" r="-1" b="-1"/>
          <a:stretch/>
        </p:blipFill>
        <p:spPr>
          <a:xfrm>
            <a:off x="7754500" y="2480563"/>
            <a:ext cx="869950" cy="806860"/>
          </a:xfrm>
          <a:prstGeom prst="rect">
            <a:avLst/>
          </a:prstGeom>
        </p:spPr>
      </p:pic>
      <p:sp>
        <p:nvSpPr>
          <p:cNvPr id="12" name="Cross 11"/>
          <p:cNvSpPr/>
          <p:nvPr/>
        </p:nvSpPr>
        <p:spPr>
          <a:xfrm>
            <a:off x="5399722" y="2784885"/>
            <a:ext cx="228600" cy="228600"/>
          </a:xfrm>
          <a:prstGeom prst="plus">
            <a:avLst>
              <a:gd name="adj" fmla="val 453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>
            <a:off x="6452771" y="2784885"/>
            <a:ext cx="228600" cy="228600"/>
          </a:xfrm>
          <a:prstGeom prst="plus">
            <a:avLst>
              <a:gd name="adj" fmla="val 453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/>
          <p:cNvSpPr/>
          <p:nvPr/>
        </p:nvSpPr>
        <p:spPr>
          <a:xfrm>
            <a:off x="7515332" y="2769693"/>
            <a:ext cx="228600" cy="228600"/>
          </a:xfrm>
          <a:prstGeom prst="plus">
            <a:avLst>
              <a:gd name="adj" fmla="val 453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9" t="3979" r="1111" b="52569"/>
          <a:stretch/>
        </p:blipFill>
        <p:spPr>
          <a:xfrm>
            <a:off x="4527045" y="4361165"/>
            <a:ext cx="1082566" cy="106680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t="55190" r="62196" b="1358"/>
          <a:stretch/>
        </p:blipFill>
        <p:spPr>
          <a:xfrm>
            <a:off x="5911488" y="5110163"/>
            <a:ext cx="1082566" cy="10668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5420811" y="4605253"/>
            <a:ext cx="650791" cy="1373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4001294"/>
            <a:ext cx="131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24565" y="4789763"/>
            <a:ext cx="19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Lattice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Crystal Simulation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normalized difference (w/ scale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Result: R=0.07</a:t>
                </a:r>
              </a:p>
              <a:p>
                <a:r>
                  <a:rPr lang="en-US" dirty="0" smtClean="0"/>
                  <a:t>Well approximated by incoherent superposition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34" y="2370690"/>
            <a:ext cx="3267531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Phasing 2D Crystal Simulation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 smtClean="0"/>
                  <a:t>Applied a method for reconstruction from symmetry averaged diffraction patterns</a:t>
                </a:r>
              </a:p>
              <a:p>
                <a:r>
                  <a:rPr lang="en-US" sz="2200" dirty="0" smtClean="0"/>
                  <a:t>Assumed intensity is equal to superposition of the computed unit cells’ diffraction</a:t>
                </a:r>
              </a:p>
              <a:p>
                <a:r>
                  <a:rPr lang="en-US" sz="2200" dirty="0" smtClean="0"/>
                  <a:t>Compared with diffraction intensity data</a:t>
                </a:r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Result: R=0.07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 smtClean="0"/>
                  <a:t> potentially limited by above assumption</a:t>
                </a:r>
                <a:endParaRPr lang="en-US" sz="2200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0" t="-1681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3" y="3927154"/>
            <a:ext cx="3344874" cy="9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study for future phasing algorithms that use information away from Bragg peaks</a:t>
            </a:r>
          </a:p>
          <a:p>
            <a:r>
              <a:rPr lang="en-US" dirty="0"/>
              <a:t>As suggested in the paper, an algorithm that does not rely solely on equal superposition may be more robust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Considers the effect of incomplete unit cells at boundary of </a:t>
            </a:r>
            <a:r>
              <a:rPr lang="en-US" dirty="0" err="1" smtClean="0"/>
              <a:t>nanocrystals</a:t>
            </a:r>
            <a:endParaRPr lang="en-US" dirty="0" smtClean="0"/>
          </a:p>
          <a:p>
            <a:pPr lvl="1"/>
            <a:r>
              <a:rPr lang="en-US" dirty="0" smtClean="0"/>
              <a:t>Implications for Serial Femtosecond Crystallography</a:t>
            </a:r>
          </a:p>
          <a:p>
            <a:pPr lvl="1"/>
            <a:r>
              <a:rPr lang="en-US" dirty="0" smtClean="0"/>
              <a:t>Analytically evaluates 1D case</a:t>
            </a:r>
          </a:p>
          <a:p>
            <a:pPr lvl="1"/>
            <a:r>
              <a:rPr lang="en-US" dirty="0" smtClean="0"/>
              <a:t>Numerically evaluates 2D case</a:t>
            </a:r>
          </a:p>
          <a:p>
            <a:pPr lvl="1"/>
            <a:endParaRPr lang="en-US" dirty="0"/>
          </a:p>
          <a:p>
            <a:r>
              <a:rPr lang="en-US" dirty="0" smtClean="0"/>
              <a:t>Results useful for future phasing algorithms that utilize information away from Bragg peaks.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Intro/Framework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508750" cy="4351338"/>
          </a:xfrm>
        </p:spPr>
        <p:txBody>
          <a:bodyPr/>
          <a:lstStyle/>
          <a:p>
            <a:r>
              <a:rPr lang="en-US" dirty="0"/>
              <a:t>Considers unit cell with an asymmetric part and a corresponding symmetry pair</a:t>
            </a:r>
          </a:p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3360482" y="3017835"/>
            <a:ext cx="3129877" cy="3294064"/>
            <a:chOff x="7379364" y="1825625"/>
            <a:chExt cx="4781545" cy="5032375"/>
          </a:xfrm>
          <a:solidFill>
            <a:schemeClr val="accent1"/>
          </a:solidFill>
        </p:grpSpPr>
        <p:grpSp>
          <p:nvGrpSpPr>
            <p:cNvPr id="26" name="Group 25"/>
            <p:cNvGrpSpPr/>
            <p:nvPr/>
          </p:nvGrpSpPr>
          <p:grpSpPr>
            <a:xfrm>
              <a:off x="7379364" y="1825625"/>
              <a:ext cx="1257299" cy="4241800"/>
              <a:chOff x="7379364" y="1825625"/>
              <a:chExt cx="1257299" cy="4241800"/>
            </a:xfrm>
            <a:grpFill/>
          </p:grpSpPr>
          <p:sp>
            <p:nvSpPr>
              <p:cNvPr id="42" name="Right Triangle 41"/>
              <p:cNvSpPr/>
              <p:nvPr/>
            </p:nvSpPr>
            <p:spPr>
              <a:xfrm>
                <a:off x="7379364" y="3794125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Right Triangle 42"/>
              <p:cNvSpPr/>
              <p:nvPr/>
            </p:nvSpPr>
            <p:spPr>
              <a:xfrm rot="10800000">
                <a:off x="7544464" y="3984625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Right Triangle 43"/>
              <p:cNvSpPr/>
              <p:nvPr/>
            </p:nvSpPr>
            <p:spPr>
              <a:xfrm>
                <a:off x="7544463" y="1825625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ight Triangle 44"/>
              <p:cNvSpPr/>
              <p:nvPr/>
            </p:nvSpPr>
            <p:spPr>
              <a:xfrm rot="10800000">
                <a:off x="7709563" y="2016125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554113" y="2095500"/>
              <a:ext cx="1257299" cy="4241800"/>
              <a:chOff x="8554113" y="2095500"/>
              <a:chExt cx="1257299" cy="4241800"/>
            </a:xfrm>
            <a:grpFill/>
          </p:grpSpPr>
          <p:sp>
            <p:nvSpPr>
              <p:cNvPr id="38" name="Right Triangle 37"/>
              <p:cNvSpPr/>
              <p:nvPr/>
            </p:nvSpPr>
            <p:spPr>
              <a:xfrm>
                <a:off x="8554113" y="4064000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Right Triangle 38"/>
              <p:cNvSpPr/>
              <p:nvPr/>
            </p:nvSpPr>
            <p:spPr>
              <a:xfrm rot="10800000">
                <a:off x="8719213" y="4254500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/>
              <p:cNvSpPr/>
              <p:nvPr/>
            </p:nvSpPr>
            <p:spPr>
              <a:xfrm>
                <a:off x="8719212" y="2095500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ight Triangle 40"/>
              <p:cNvSpPr/>
              <p:nvPr/>
            </p:nvSpPr>
            <p:spPr>
              <a:xfrm rot="10800000">
                <a:off x="8884312" y="2286000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728861" y="2346325"/>
              <a:ext cx="1257299" cy="4241800"/>
              <a:chOff x="7379364" y="1825625"/>
              <a:chExt cx="1257299" cy="4241800"/>
            </a:xfrm>
            <a:grpFill/>
          </p:grpSpPr>
          <p:sp>
            <p:nvSpPr>
              <p:cNvPr id="34" name="Right Triangle 33"/>
              <p:cNvSpPr/>
              <p:nvPr/>
            </p:nvSpPr>
            <p:spPr>
              <a:xfrm>
                <a:off x="7379364" y="3794125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Right Triangle 34"/>
              <p:cNvSpPr/>
              <p:nvPr/>
            </p:nvSpPr>
            <p:spPr>
              <a:xfrm rot="10800000">
                <a:off x="7544464" y="3984625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>
                <a:off x="7544463" y="1825625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0800000">
                <a:off x="7709563" y="2016125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0903610" y="2616200"/>
              <a:ext cx="1257299" cy="4241800"/>
              <a:chOff x="8554113" y="2095500"/>
              <a:chExt cx="1257299" cy="4241800"/>
            </a:xfrm>
            <a:grpFill/>
          </p:grpSpPr>
          <p:sp>
            <p:nvSpPr>
              <p:cNvPr id="30" name="Right Triangle 29"/>
              <p:cNvSpPr/>
              <p:nvPr/>
            </p:nvSpPr>
            <p:spPr>
              <a:xfrm>
                <a:off x="8554113" y="4064000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rot="10800000">
                <a:off x="8719213" y="4254500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ight Triangle 31"/>
              <p:cNvSpPr/>
              <p:nvPr/>
            </p:nvSpPr>
            <p:spPr>
              <a:xfrm>
                <a:off x="8719212" y="2095500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ight Triangle 32"/>
              <p:cNvSpPr/>
              <p:nvPr/>
            </p:nvSpPr>
            <p:spPr>
              <a:xfrm rot="10800000">
                <a:off x="8884312" y="2286000"/>
                <a:ext cx="927100" cy="20828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Parallelogram 3"/>
          <p:cNvSpPr/>
          <p:nvPr/>
        </p:nvSpPr>
        <p:spPr>
          <a:xfrm rot="16200000">
            <a:off x="2864793" y="4693709"/>
            <a:ext cx="1709544" cy="768961"/>
          </a:xfrm>
          <a:prstGeom prst="parallelogram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52779" y="578639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Intro/Framework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508750" cy="4351338"/>
          </a:xfrm>
        </p:spPr>
        <p:txBody>
          <a:bodyPr/>
          <a:lstStyle/>
          <a:p>
            <a:r>
              <a:rPr lang="en-US" dirty="0"/>
              <a:t>Considers unit cell with an asymmetric </a:t>
            </a:r>
            <a:r>
              <a:rPr lang="en-US" dirty="0" smtClean="0"/>
              <a:t>unit </a:t>
            </a:r>
            <a:r>
              <a:rPr lang="en-US" dirty="0"/>
              <a:t>and a corresponding symmetry pair</a:t>
            </a:r>
          </a:p>
          <a:p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5167698" y="2882899"/>
            <a:ext cx="3164161" cy="3294064"/>
            <a:chOff x="3326198" y="3017835"/>
            <a:chExt cx="3164161" cy="3294064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3360482" y="3017835"/>
              <a:ext cx="3129877" cy="3294064"/>
              <a:chOff x="7379364" y="1825625"/>
              <a:chExt cx="4781545" cy="503237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379364" y="1825625"/>
                <a:ext cx="1257299" cy="4241800"/>
                <a:chOff x="7379364" y="1825625"/>
                <a:chExt cx="1257299" cy="4241800"/>
              </a:xfrm>
            </p:grpSpPr>
            <p:sp>
              <p:nvSpPr>
                <p:cNvPr id="42" name="Right Triangle 41"/>
                <p:cNvSpPr/>
                <p:nvPr/>
              </p:nvSpPr>
              <p:spPr>
                <a:xfrm>
                  <a:off x="7379364" y="3794125"/>
                  <a:ext cx="927100" cy="2082800"/>
                </a:xfrm>
                <a:prstGeom prst="rt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ight Triangle 42"/>
                <p:cNvSpPr/>
                <p:nvPr/>
              </p:nvSpPr>
              <p:spPr>
                <a:xfrm rot="10800000">
                  <a:off x="7544464" y="3984625"/>
                  <a:ext cx="927100" cy="2082800"/>
                </a:xfrm>
                <a:prstGeom prst="rtTriangl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ight Triangle 43"/>
                <p:cNvSpPr/>
                <p:nvPr/>
              </p:nvSpPr>
              <p:spPr>
                <a:xfrm>
                  <a:off x="7544463" y="1825625"/>
                  <a:ext cx="927100" cy="2082800"/>
                </a:xfrm>
                <a:prstGeom prst="rt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ight Triangle 44"/>
                <p:cNvSpPr/>
                <p:nvPr/>
              </p:nvSpPr>
              <p:spPr>
                <a:xfrm rot="10800000">
                  <a:off x="7709563" y="2016125"/>
                  <a:ext cx="927100" cy="2082800"/>
                </a:xfrm>
                <a:prstGeom prst="rtTriangl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8554113" y="2095500"/>
                <a:ext cx="1257299" cy="4241800"/>
                <a:chOff x="8554113" y="2095500"/>
                <a:chExt cx="1257299" cy="4241800"/>
              </a:xfrm>
            </p:grpSpPr>
            <p:sp>
              <p:nvSpPr>
                <p:cNvPr id="38" name="Right Triangle 37"/>
                <p:cNvSpPr/>
                <p:nvPr/>
              </p:nvSpPr>
              <p:spPr>
                <a:xfrm>
                  <a:off x="8554113" y="4064000"/>
                  <a:ext cx="927100" cy="2082800"/>
                </a:xfrm>
                <a:prstGeom prst="rt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ight Triangle 38"/>
                <p:cNvSpPr/>
                <p:nvPr/>
              </p:nvSpPr>
              <p:spPr>
                <a:xfrm rot="10800000">
                  <a:off x="8719213" y="4254500"/>
                  <a:ext cx="927100" cy="2082800"/>
                </a:xfrm>
                <a:prstGeom prst="rtTriangl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ight Triangle 39"/>
                <p:cNvSpPr/>
                <p:nvPr/>
              </p:nvSpPr>
              <p:spPr>
                <a:xfrm>
                  <a:off x="8719212" y="2095500"/>
                  <a:ext cx="927100" cy="2082800"/>
                </a:xfrm>
                <a:prstGeom prst="rt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ight Triangle 40"/>
                <p:cNvSpPr/>
                <p:nvPr/>
              </p:nvSpPr>
              <p:spPr>
                <a:xfrm rot="10800000">
                  <a:off x="8884312" y="2286000"/>
                  <a:ext cx="927100" cy="2082800"/>
                </a:xfrm>
                <a:prstGeom prst="rtTriangl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9728861" y="2346325"/>
                <a:ext cx="1257299" cy="4241800"/>
                <a:chOff x="7379364" y="1825625"/>
                <a:chExt cx="1257299" cy="4241800"/>
              </a:xfrm>
            </p:grpSpPr>
            <p:sp>
              <p:nvSpPr>
                <p:cNvPr id="34" name="Right Triangle 33"/>
                <p:cNvSpPr/>
                <p:nvPr/>
              </p:nvSpPr>
              <p:spPr>
                <a:xfrm>
                  <a:off x="7379364" y="3794125"/>
                  <a:ext cx="927100" cy="2082800"/>
                </a:xfrm>
                <a:prstGeom prst="rt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4"/>
                <p:cNvSpPr/>
                <p:nvPr/>
              </p:nvSpPr>
              <p:spPr>
                <a:xfrm rot="10800000">
                  <a:off x="7544464" y="3984625"/>
                  <a:ext cx="927100" cy="2082800"/>
                </a:xfrm>
                <a:prstGeom prst="rtTriangl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5"/>
                <p:cNvSpPr/>
                <p:nvPr/>
              </p:nvSpPr>
              <p:spPr>
                <a:xfrm>
                  <a:off x="7544463" y="1825625"/>
                  <a:ext cx="927100" cy="2082800"/>
                </a:xfrm>
                <a:prstGeom prst="rt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ight Triangle 36"/>
                <p:cNvSpPr/>
                <p:nvPr/>
              </p:nvSpPr>
              <p:spPr>
                <a:xfrm rot="10800000">
                  <a:off x="7709563" y="2016125"/>
                  <a:ext cx="927100" cy="2082800"/>
                </a:xfrm>
                <a:prstGeom prst="rtTriangl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0903610" y="2616200"/>
                <a:ext cx="1257299" cy="4241800"/>
                <a:chOff x="8554113" y="2095500"/>
                <a:chExt cx="1257299" cy="4241800"/>
              </a:xfrm>
            </p:grpSpPr>
            <p:sp>
              <p:nvSpPr>
                <p:cNvPr id="30" name="Right Triangle 29"/>
                <p:cNvSpPr/>
                <p:nvPr/>
              </p:nvSpPr>
              <p:spPr>
                <a:xfrm>
                  <a:off x="8554113" y="4064000"/>
                  <a:ext cx="927100" cy="2082800"/>
                </a:xfrm>
                <a:prstGeom prst="rt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ight Triangle 30"/>
                <p:cNvSpPr/>
                <p:nvPr/>
              </p:nvSpPr>
              <p:spPr>
                <a:xfrm rot="10800000">
                  <a:off x="8719213" y="4254500"/>
                  <a:ext cx="927100" cy="2082800"/>
                </a:xfrm>
                <a:prstGeom prst="rtTriangl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ight Triangle 31"/>
                <p:cNvSpPr/>
                <p:nvPr/>
              </p:nvSpPr>
              <p:spPr>
                <a:xfrm>
                  <a:off x="8719212" y="2095500"/>
                  <a:ext cx="927100" cy="2082800"/>
                </a:xfrm>
                <a:prstGeom prst="rt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2"/>
                <p:cNvSpPr/>
                <p:nvPr/>
              </p:nvSpPr>
              <p:spPr>
                <a:xfrm rot="10800000">
                  <a:off x="8884312" y="2286000"/>
                  <a:ext cx="927100" cy="2082800"/>
                </a:xfrm>
                <a:prstGeom prst="rtTriangl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6" name="Parallelogram 45"/>
            <p:cNvSpPr/>
            <p:nvPr/>
          </p:nvSpPr>
          <p:spPr>
            <a:xfrm rot="16410863">
              <a:off x="2925255" y="4664028"/>
              <a:ext cx="1603488" cy="801602"/>
            </a:xfrm>
            <a:prstGeom prst="parallelogram">
              <a:avLst>
                <a:gd name="adj" fmla="val 14777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ight Arrow 47"/>
          <p:cNvSpPr/>
          <p:nvPr/>
        </p:nvSpPr>
        <p:spPr>
          <a:xfrm rot="10800000">
            <a:off x="3393034" y="4597943"/>
            <a:ext cx="1672240" cy="3175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733039" y="3763415"/>
            <a:ext cx="1605959" cy="1814603"/>
            <a:chOff x="1787075" y="3454155"/>
            <a:chExt cx="1605959" cy="1814603"/>
          </a:xfrm>
        </p:grpSpPr>
        <p:sp>
          <p:nvSpPr>
            <p:cNvPr id="49" name="Right Triangle 48"/>
            <p:cNvSpPr/>
            <p:nvPr/>
          </p:nvSpPr>
          <p:spPr>
            <a:xfrm>
              <a:off x="2178558" y="3780714"/>
              <a:ext cx="606856" cy="1363348"/>
            </a:xfrm>
            <a:prstGeom prst="rt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ight Triangle 49"/>
            <p:cNvSpPr/>
            <p:nvPr/>
          </p:nvSpPr>
          <p:spPr>
            <a:xfrm rot="10800000">
              <a:off x="2286628" y="3905410"/>
              <a:ext cx="606856" cy="1363348"/>
            </a:xfrm>
            <a:prstGeom prst="rt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87075" y="3454155"/>
              <a:ext cx="1605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Symmetry pair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21540" y="4088481"/>
              <a:ext cx="397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29119" y="4563259"/>
              <a:ext cx="397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857069" y="57362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Cell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1647488" y="5625214"/>
                <a:ext cx="1984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88" y="5625214"/>
                <a:ext cx="198471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8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Intro/Framework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97850" cy="4351338"/>
          </a:xfrm>
        </p:spPr>
        <p:txBody>
          <a:bodyPr/>
          <a:lstStyle/>
          <a:p>
            <a:r>
              <a:rPr lang="en-US" dirty="0" smtClean="0"/>
              <a:t>Define sub-lattice for asymmetric unit and symmetry pair</a:t>
            </a:r>
            <a:endParaRPr lang="en-US" dirty="0"/>
          </a:p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201982" y="2882899"/>
            <a:ext cx="3129877" cy="3294064"/>
            <a:chOff x="7379364" y="1825625"/>
            <a:chExt cx="4781545" cy="5032375"/>
          </a:xfrm>
        </p:grpSpPr>
        <p:grpSp>
          <p:nvGrpSpPr>
            <p:cNvPr id="26" name="Group 25"/>
            <p:cNvGrpSpPr/>
            <p:nvPr/>
          </p:nvGrpSpPr>
          <p:grpSpPr>
            <a:xfrm>
              <a:off x="7379364" y="1825625"/>
              <a:ext cx="1257299" cy="4241800"/>
              <a:chOff x="7379364" y="1825625"/>
              <a:chExt cx="1257299" cy="4241800"/>
            </a:xfrm>
          </p:grpSpPr>
          <p:sp>
            <p:nvSpPr>
              <p:cNvPr id="42" name="Right Triangle 41"/>
              <p:cNvSpPr/>
              <p:nvPr/>
            </p:nvSpPr>
            <p:spPr>
              <a:xfrm>
                <a:off x="7379364" y="37941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Right Triangle 42"/>
              <p:cNvSpPr/>
              <p:nvPr/>
            </p:nvSpPr>
            <p:spPr>
              <a:xfrm rot="10800000">
                <a:off x="7544464" y="39846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Right Triangle 43"/>
              <p:cNvSpPr/>
              <p:nvPr/>
            </p:nvSpPr>
            <p:spPr>
              <a:xfrm>
                <a:off x="7544463" y="18256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ight Triangle 44"/>
              <p:cNvSpPr/>
              <p:nvPr/>
            </p:nvSpPr>
            <p:spPr>
              <a:xfrm rot="10800000">
                <a:off x="7709563" y="20161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554113" y="2095500"/>
              <a:ext cx="1257299" cy="4241800"/>
              <a:chOff x="8554113" y="2095500"/>
              <a:chExt cx="1257299" cy="4241800"/>
            </a:xfrm>
          </p:grpSpPr>
          <p:sp>
            <p:nvSpPr>
              <p:cNvPr id="38" name="Right Triangle 37"/>
              <p:cNvSpPr/>
              <p:nvPr/>
            </p:nvSpPr>
            <p:spPr>
              <a:xfrm>
                <a:off x="8554113" y="40640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Right Triangle 38"/>
              <p:cNvSpPr/>
              <p:nvPr/>
            </p:nvSpPr>
            <p:spPr>
              <a:xfrm rot="10800000">
                <a:off x="8719213" y="42545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/>
              <p:cNvSpPr/>
              <p:nvPr/>
            </p:nvSpPr>
            <p:spPr>
              <a:xfrm>
                <a:off x="8719212" y="20955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ight Triangle 40"/>
              <p:cNvSpPr/>
              <p:nvPr/>
            </p:nvSpPr>
            <p:spPr>
              <a:xfrm rot="10800000">
                <a:off x="8884312" y="22860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728861" y="2346325"/>
              <a:ext cx="1257299" cy="4241800"/>
              <a:chOff x="7379364" y="1825625"/>
              <a:chExt cx="1257299" cy="4241800"/>
            </a:xfrm>
          </p:grpSpPr>
          <p:sp>
            <p:nvSpPr>
              <p:cNvPr id="34" name="Right Triangle 33"/>
              <p:cNvSpPr/>
              <p:nvPr/>
            </p:nvSpPr>
            <p:spPr>
              <a:xfrm>
                <a:off x="7379364" y="37941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Right Triangle 34"/>
              <p:cNvSpPr/>
              <p:nvPr/>
            </p:nvSpPr>
            <p:spPr>
              <a:xfrm rot="10800000">
                <a:off x="7544464" y="39846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>
                <a:off x="7544463" y="18256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0800000">
                <a:off x="7709563" y="20161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0903610" y="2616200"/>
              <a:ext cx="1257299" cy="4241800"/>
              <a:chOff x="8554113" y="2095500"/>
              <a:chExt cx="1257299" cy="4241800"/>
            </a:xfrm>
          </p:grpSpPr>
          <p:sp>
            <p:nvSpPr>
              <p:cNvPr id="30" name="Right Triangle 29"/>
              <p:cNvSpPr/>
              <p:nvPr/>
            </p:nvSpPr>
            <p:spPr>
              <a:xfrm>
                <a:off x="8554113" y="40640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rot="10800000">
                <a:off x="8719213" y="42545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ight Triangle 31"/>
              <p:cNvSpPr/>
              <p:nvPr/>
            </p:nvSpPr>
            <p:spPr>
              <a:xfrm>
                <a:off x="8719212" y="20955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ight Triangle 32"/>
              <p:cNvSpPr/>
              <p:nvPr/>
            </p:nvSpPr>
            <p:spPr>
              <a:xfrm rot="10800000">
                <a:off x="8884312" y="22860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5133467" y="2781300"/>
            <a:ext cx="3381883" cy="3530599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33467" y="4170411"/>
            <a:ext cx="2497946" cy="1957692"/>
            <a:chOff x="5060100" y="4055242"/>
            <a:chExt cx="2497946" cy="1957692"/>
          </a:xfrm>
        </p:grpSpPr>
        <p:sp>
          <p:nvSpPr>
            <p:cNvPr id="4" name="Oval 3"/>
            <p:cNvSpPr/>
            <p:nvPr/>
          </p:nvSpPr>
          <p:spPr>
            <a:xfrm>
              <a:off x="5157412" y="40552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920515" y="423354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703503" y="440961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466606" y="458791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060100" y="538882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823203" y="55671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606191" y="5743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369294" y="592149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5"/>
          <a:stretch/>
        </p:blipFill>
        <p:spPr>
          <a:xfrm>
            <a:off x="931920" y="3130146"/>
            <a:ext cx="2485850" cy="63097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488668" y="5719412"/>
            <a:ext cx="144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Lattice points</a:t>
            </a:r>
            <a:endParaRPr lang="en-US" dirty="0"/>
          </a:p>
        </p:txBody>
      </p:sp>
      <p:pic>
        <p:nvPicPr>
          <p:cNvPr id="70" name="Picture 6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6" b="6306"/>
          <a:stretch/>
        </p:blipFill>
        <p:spPr>
          <a:xfrm>
            <a:off x="931920" y="3810489"/>
            <a:ext cx="2485850" cy="6038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984939" y="4398015"/>
                <a:ext cx="2963091" cy="75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bSup>
                  </m:oMath>
                </a14:m>
                <a:r>
                  <a:rPr lang="en-US" dirty="0" smtClean="0"/>
                  <a:t> are occupancy of lattice point j</a:t>
                </a:r>
                <a:endParaRPr lang="en-US" dirty="0"/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39" y="4398015"/>
                <a:ext cx="2963091" cy="751809"/>
              </a:xfrm>
              <a:prstGeom prst="rect">
                <a:avLst/>
              </a:prstGeom>
              <a:blipFill rotWithShape="0">
                <a:blip r:embed="rId3"/>
                <a:stretch>
                  <a:fillRect l="-1852" r="-2881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2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Intro/Framework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97850" cy="4351338"/>
          </a:xfrm>
        </p:spPr>
        <p:txBody>
          <a:bodyPr/>
          <a:lstStyle/>
          <a:p>
            <a:r>
              <a:rPr lang="en-US" dirty="0"/>
              <a:t>Define sub-lattice for asymmetric unit and symmetry pair</a:t>
            </a:r>
          </a:p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201982" y="2882899"/>
            <a:ext cx="3129877" cy="3294064"/>
            <a:chOff x="7379364" y="1825625"/>
            <a:chExt cx="4781545" cy="5032375"/>
          </a:xfrm>
        </p:grpSpPr>
        <p:grpSp>
          <p:nvGrpSpPr>
            <p:cNvPr id="26" name="Group 25"/>
            <p:cNvGrpSpPr/>
            <p:nvPr/>
          </p:nvGrpSpPr>
          <p:grpSpPr>
            <a:xfrm>
              <a:off x="7379364" y="1825625"/>
              <a:ext cx="1257299" cy="4241800"/>
              <a:chOff x="7379364" y="1825625"/>
              <a:chExt cx="1257299" cy="4241800"/>
            </a:xfrm>
          </p:grpSpPr>
          <p:sp>
            <p:nvSpPr>
              <p:cNvPr id="42" name="Right Triangle 41"/>
              <p:cNvSpPr/>
              <p:nvPr/>
            </p:nvSpPr>
            <p:spPr>
              <a:xfrm>
                <a:off x="7379364" y="37941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Right Triangle 42"/>
              <p:cNvSpPr/>
              <p:nvPr/>
            </p:nvSpPr>
            <p:spPr>
              <a:xfrm rot="10800000">
                <a:off x="7544464" y="39846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Right Triangle 43"/>
              <p:cNvSpPr/>
              <p:nvPr/>
            </p:nvSpPr>
            <p:spPr>
              <a:xfrm>
                <a:off x="7544463" y="18256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ight Triangle 44"/>
              <p:cNvSpPr/>
              <p:nvPr/>
            </p:nvSpPr>
            <p:spPr>
              <a:xfrm rot="10800000">
                <a:off x="7709563" y="20161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554113" y="2095500"/>
              <a:ext cx="1257299" cy="4241800"/>
              <a:chOff x="8554113" y="2095500"/>
              <a:chExt cx="1257299" cy="4241800"/>
            </a:xfrm>
          </p:grpSpPr>
          <p:sp>
            <p:nvSpPr>
              <p:cNvPr id="38" name="Right Triangle 37"/>
              <p:cNvSpPr/>
              <p:nvPr/>
            </p:nvSpPr>
            <p:spPr>
              <a:xfrm>
                <a:off x="8554113" y="40640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Right Triangle 38"/>
              <p:cNvSpPr/>
              <p:nvPr/>
            </p:nvSpPr>
            <p:spPr>
              <a:xfrm rot="10800000">
                <a:off x="8719213" y="42545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/>
              <p:cNvSpPr/>
              <p:nvPr/>
            </p:nvSpPr>
            <p:spPr>
              <a:xfrm>
                <a:off x="8719212" y="20955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ight Triangle 40"/>
              <p:cNvSpPr/>
              <p:nvPr/>
            </p:nvSpPr>
            <p:spPr>
              <a:xfrm rot="10800000">
                <a:off x="8884312" y="22860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728861" y="2346325"/>
              <a:ext cx="1257299" cy="4241800"/>
              <a:chOff x="7379364" y="1825625"/>
              <a:chExt cx="1257299" cy="4241800"/>
            </a:xfrm>
          </p:grpSpPr>
          <p:sp>
            <p:nvSpPr>
              <p:cNvPr id="34" name="Right Triangle 33"/>
              <p:cNvSpPr/>
              <p:nvPr/>
            </p:nvSpPr>
            <p:spPr>
              <a:xfrm>
                <a:off x="7379364" y="37941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Right Triangle 34"/>
              <p:cNvSpPr/>
              <p:nvPr/>
            </p:nvSpPr>
            <p:spPr>
              <a:xfrm rot="10800000">
                <a:off x="7544464" y="39846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>
                <a:off x="7544463" y="18256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0800000">
                <a:off x="7709563" y="20161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0903610" y="2616200"/>
              <a:ext cx="1257299" cy="4241800"/>
              <a:chOff x="8554113" y="2095500"/>
              <a:chExt cx="1257299" cy="4241800"/>
            </a:xfrm>
          </p:grpSpPr>
          <p:sp>
            <p:nvSpPr>
              <p:cNvPr id="30" name="Right Triangle 29"/>
              <p:cNvSpPr/>
              <p:nvPr/>
            </p:nvSpPr>
            <p:spPr>
              <a:xfrm>
                <a:off x="8554113" y="40640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rot="10800000">
                <a:off x="8719213" y="42545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ight Triangle 31"/>
              <p:cNvSpPr/>
              <p:nvPr/>
            </p:nvSpPr>
            <p:spPr>
              <a:xfrm>
                <a:off x="8719212" y="20955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ight Triangle 32"/>
              <p:cNvSpPr/>
              <p:nvPr/>
            </p:nvSpPr>
            <p:spPr>
              <a:xfrm rot="10800000">
                <a:off x="8884312" y="22860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5133467" y="2781300"/>
            <a:ext cx="3381883" cy="3530599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33467" y="4170411"/>
            <a:ext cx="2497946" cy="1957692"/>
            <a:chOff x="5060100" y="4055242"/>
            <a:chExt cx="2497946" cy="1957692"/>
          </a:xfrm>
        </p:grpSpPr>
        <p:sp>
          <p:nvSpPr>
            <p:cNvPr id="4" name="Oval 3"/>
            <p:cNvSpPr/>
            <p:nvPr/>
          </p:nvSpPr>
          <p:spPr>
            <a:xfrm>
              <a:off x="5157412" y="40552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920515" y="423354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703503" y="440961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466606" y="458791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060100" y="538882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823203" y="55671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606191" y="5743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369294" y="592149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5"/>
          <a:stretch/>
        </p:blipFill>
        <p:spPr>
          <a:xfrm>
            <a:off x="931920" y="3130146"/>
            <a:ext cx="2485850" cy="630971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6" b="6306"/>
          <a:stretch/>
        </p:blipFill>
        <p:spPr>
          <a:xfrm>
            <a:off x="931920" y="3810489"/>
            <a:ext cx="2485850" cy="6038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984939" y="4398015"/>
                <a:ext cx="2963091" cy="75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bSup>
                  </m:oMath>
                </a14:m>
                <a:r>
                  <a:rPr lang="en-US" dirty="0" smtClean="0"/>
                  <a:t> are occupancy of lattice point j</a:t>
                </a:r>
                <a:endParaRPr lang="en-US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39" y="4398015"/>
                <a:ext cx="2963091" cy="751809"/>
              </a:xfrm>
              <a:prstGeom prst="rect">
                <a:avLst/>
              </a:prstGeom>
              <a:blipFill rotWithShape="0">
                <a:blip r:embed="rId3"/>
                <a:stretch>
                  <a:fillRect l="-1852" r="-2881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3417770" y="5798723"/>
                <a:ext cx="2058531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70" y="5798723"/>
                <a:ext cx="2058531" cy="715581"/>
              </a:xfrm>
              <a:prstGeom prst="rect">
                <a:avLst/>
              </a:prstGeom>
              <a:blipFill rotWithShape="0">
                <a:blip r:embed="rId4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0"/>
          </p:cNvCxnSpPr>
          <p:nvPr/>
        </p:nvCxnSpPr>
        <p:spPr>
          <a:xfrm flipV="1">
            <a:off x="4447036" y="5595431"/>
            <a:ext cx="594864" cy="2032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Triangle 49"/>
          <p:cNvSpPr/>
          <p:nvPr/>
        </p:nvSpPr>
        <p:spPr>
          <a:xfrm rot="10800000">
            <a:off x="4649161" y="2746410"/>
            <a:ext cx="606856" cy="1363348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Intro/Framework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97850" cy="4351338"/>
          </a:xfrm>
        </p:spPr>
        <p:txBody>
          <a:bodyPr/>
          <a:lstStyle/>
          <a:p>
            <a:r>
              <a:rPr lang="en-US" dirty="0"/>
              <a:t>Define sub-lattice for asymmetric unit and symmetry pair</a:t>
            </a:r>
          </a:p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201982" y="2882899"/>
            <a:ext cx="3129877" cy="3294064"/>
            <a:chOff x="7379364" y="1825625"/>
            <a:chExt cx="4781545" cy="5032375"/>
          </a:xfrm>
        </p:grpSpPr>
        <p:grpSp>
          <p:nvGrpSpPr>
            <p:cNvPr id="26" name="Group 25"/>
            <p:cNvGrpSpPr/>
            <p:nvPr/>
          </p:nvGrpSpPr>
          <p:grpSpPr>
            <a:xfrm>
              <a:off x="7379364" y="1825625"/>
              <a:ext cx="1257299" cy="4241800"/>
              <a:chOff x="7379364" y="1825625"/>
              <a:chExt cx="1257299" cy="4241800"/>
            </a:xfrm>
          </p:grpSpPr>
          <p:sp>
            <p:nvSpPr>
              <p:cNvPr id="42" name="Right Triangle 41"/>
              <p:cNvSpPr/>
              <p:nvPr/>
            </p:nvSpPr>
            <p:spPr>
              <a:xfrm>
                <a:off x="7379364" y="37941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Right Triangle 42"/>
              <p:cNvSpPr/>
              <p:nvPr/>
            </p:nvSpPr>
            <p:spPr>
              <a:xfrm rot="10800000">
                <a:off x="7544464" y="39846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Right Triangle 43"/>
              <p:cNvSpPr/>
              <p:nvPr/>
            </p:nvSpPr>
            <p:spPr>
              <a:xfrm>
                <a:off x="7544463" y="18256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ight Triangle 44"/>
              <p:cNvSpPr/>
              <p:nvPr/>
            </p:nvSpPr>
            <p:spPr>
              <a:xfrm rot="10800000">
                <a:off x="7709563" y="20161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554113" y="2095500"/>
              <a:ext cx="1257299" cy="4241800"/>
              <a:chOff x="8554113" y="2095500"/>
              <a:chExt cx="1257299" cy="4241800"/>
            </a:xfrm>
          </p:grpSpPr>
          <p:sp>
            <p:nvSpPr>
              <p:cNvPr id="38" name="Right Triangle 37"/>
              <p:cNvSpPr/>
              <p:nvPr/>
            </p:nvSpPr>
            <p:spPr>
              <a:xfrm>
                <a:off x="8554113" y="40640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Right Triangle 38"/>
              <p:cNvSpPr/>
              <p:nvPr/>
            </p:nvSpPr>
            <p:spPr>
              <a:xfrm rot="10800000">
                <a:off x="8719213" y="42545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/>
              <p:cNvSpPr/>
              <p:nvPr/>
            </p:nvSpPr>
            <p:spPr>
              <a:xfrm>
                <a:off x="8719212" y="20955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ight Triangle 40"/>
              <p:cNvSpPr/>
              <p:nvPr/>
            </p:nvSpPr>
            <p:spPr>
              <a:xfrm rot="10800000">
                <a:off x="8884312" y="22860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728861" y="2346325"/>
              <a:ext cx="1257299" cy="4241800"/>
              <a:chOff x="7379364" y="1825625"/>
              <a:chExt cx="1257299" cy="4241800"/>
            </a:xfrm>
          </p:grpSpPr>
          <p:sp>
            <p:nvSpPr>
              <p:cNvPr id="34" name="Right Triangle 33"/>
              <p:cNvSpPr/>
              <p:nvPr/>
            </p:nvSpPr>
            <p:spPr>
              <a:xfrm>
                <a:off x="7379364" y="37941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Right Triangle 34"/>
              <p:cNvSpPr/>
              <p:nvPr/>
            </p:nvSpPr>
            <p:spPr>
              <a:xfrm rot="10800000">
                <a:off x="7544464" y="39846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>
                <a:off x="7544463" y="18256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0800000">
                <a:off x="7709563" y="20161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0903610" y="2616200"/>
              <a:ext cx="1257299" cy="4241800"/>
              <a:chOff x="8554113" y="2095500"/>
              <a:chExt cx="1257299" cy="4241800"/>
            </a:xfrm>
          </p:grpSpPr>
          <p:sp>
            <p:nvSpPr>
              <p:cNvPr id="30" name="Right Triangle 29"/>
              <p:cNvSpPr/>
              <p:nvPr/>
            </p:nvSpPr>
            <p:spPr>
              <a:xfrm>
                <a:off x="8554113" y="40640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rot="10800000">
                <a:off x="8719213" y="42545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ight Triangle 31"/>
              <p:cNvSpPr/>
              <p:nvPr/>
            </p:nvSpPr>
            <p:spPr>
              <a:xfrm>
                <a:off x="8719212" y="20955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ight Triangle 32"/>
              <p:cNvSpPr/>
              <p:nvPr/>
            </p:nvSpPr>
            <p:spPr>
              <a:xfrm rot="10800000">
                <a:off x="8884312" y="22860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4304320" y="2450831"/>
            <a:ext cx="4234594" cy="3929424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33467" y="4170411"/>
            <a:ext cx="2497946" cy="1957692"/>
            <a:chOff x="5060100" y="4055242"/>
            <a:chExt cx="2497946" cy="1957692"/>
          </a:xfrm>
        </p:grpSpPr>
        <p:sp>
          <p:nvSpPr>
            <p:cNvPr id="4" name="Oval 3"/>
            <p:cNvSpPr/>
            <p:nvPr/>
          </p:nvSpPr>
          <p:spPr>
            <a:xfrm>
              <a:off x="5157412" y="40552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920515" y="423354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703503" y="440961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466606" y="458791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060100" y="538882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823203" y="55671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606191" y="5743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369294" y="592149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3417770" y="5798723"/>
                <a:ext cx="2058531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70" y="5798723"/>
                <a:ext cx="2058531" cy="715581"/>
              </a:xfrm>
              <a:prstGeom prst="rect">
                <a:avLst/>
              </a:prstGeom>
              <a:blipFill rotWithShape="0">
                <a:blip r:embed="rId2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1" idx="0"/>
          </p:cNvCxnSpPr>
          <p:nvPr/>
        </p:nvCxnSpPr>
        <p:spPr>
          <a:xfrm flipV="1">
            <a:off x="4447036" y="5595431"/>
            <a:ext cx="594864" cy="2032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5"/>
          <a:stretch/>
        </p:blipFill>
        <p:spPr>
          <a:xfrm>
            <a:off x="931920" y="3130146"/>
            <a:ext cx="2485850" cy="630971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6" b="6306"/>
          <a:stretch/>
        </p:blipFill>
        <p:spPr>
          <a:xfrm>
            <a:off x="931920" y="3810489"/>
            <a:ext cx="2485850" cy="6038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984939" y="4398015"/>
                <a:ext cx="2963091" cy="75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bSup>
                  </m:oMath>
                </a14:m>
                <a:r>
                  <a:rPr lang="en-US" dirty="0" smtClean="0"/>
                  <a:t> are occupancy of lattice point j</a:t>
                </a:r>
                <a:endParaRPr lang="en-US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39" y="4398015"/>
                <a:ext cx="2963091" cy="751809"/>
              </a:xfrm>
              <a:prstGeom prst="rect">
                <a:avLst/>
              </a:prstGeom>
              <a:blipFill rotWithShape="0">
                <a:blip r:embed="rId4"/>
                <a:stretch>
                  <a:fillRect l="-1852" r="-2881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4480560" y="398438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4595126" y="2746410"/>
            <a:ext cx="1483886" cy="123797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5594911" y="2345440"/>
                <a:ext cx="2058531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911" y="2345440"/>
                <a:ext cx="2058531" cy="7155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2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Triangle 49"/>
          <p:cNvSpPr/>
          <p:nvPr/>
        </p:nvSpPr>
        <p:spPr>
          <a:xfrm rot="10800000">
            <a:off x="4649161" y="2746410"/>
            <a:ext cx="606856" cy="1363348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Intro/Framework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97850" cy="4351338"/>
          </a:xfrm>
        </p:spPr>
        <p:txBody>
          <a:bodyPr/>
          <a:lstStyle/>
          <a:p>
            <a:r>
              <a:rPr lang="en-US" dirty="0" smtClean="0"/>
              <a:t>Define electron density in this framework:</a:t>
            </a:r>
            <a:endParaRPr lang="en-US" dirty="0"/>
          </a:p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201982" y="2882899"/>
            <a:ext cx="3129877" cy="3294064"/>
            <a:chOff x="7379364" y="1825625"/>
            <a:chExt cx="4781545" cy="5032375"/>
          </a:xfrm>
        </p:grpSpPr>
        <p:grpSp>
          <p:nvGrpSpPr>
            <p:cNvPr id="26" name="Group 25"/>
            <p:cNvGrpSpPr/>
            <p:nvPr/>
          </p:nvGrpSpPr>
          <p:grpSpPr>
            <a:xfrm>
              <a:off x="7379364" y="1825625"/>
              <a:ext cx="1257299" cy="4241800"/>
              <a:chOff x="7379364" y="1825625"/>
              <a:chExt cx="1257299" cy="4241800"/>
            </a:xfrm>
          </p:grpSpPr>
          <p:sp>
            <p:nvSpPr>
              <p:cNvPr id="42" name="Right Triangle 41"/>
              <p:cNvSpPr/>
              <p:nvPr/>
            </p:nvSpPr>
            <p:spPr>
              <a:xfrm>
                <a:off x="7379364" y="37941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Right Triangle 42"/>
              <p:cNvSpPr/>
              <p:nvPr/>
            </p:nvSpPr>
            <p:spPr>
              <a:xfrm rot="10800000">
                <a:off x="7544464" y="39846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Right Triangle 43"/>
              <p:cNvSpPr/>
              <p:nvPr/>
            </p:nvSpPr>
            <p:spPr>
              <a:xfrm>
                <a:off x="7544463" y="18256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ight Triangle 44"/>
              <p:cNvSpPr/>
              <p:nvPr/>
            </p:nvSpPr>
            <p:spPr>
              <a:xfrm rot="10800000">
                <a:off x="7709563" y="20161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554113" y="2095500"/>
              <a:ext cx="1257299" cy="4241800"/>
              <a:chOff x="8554113" y="2095500"/>
              <a:chExt cx="1257299" cy="4241800"/>
            </a:xfrm>
          </p:grpSpPr>
          <p:sp>
            <p:nvSpPr>
              <p:cNvPr id="38" name="Right Triangle 37"/>
              <p:cNvSpPr/>
              <p:nvPr/>
            </p:nvSpPr>
            <p:spPr>
              <a:xfrm>
                <a:off x="8554113" y="40640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Right Triangle 38"/>
              <p:cNvSpPr/>
              <p:nvPr/>
            </p:nvSpPr>
            <p:spPr>
              <a:xfrm rot="10800000">
                <a:off x="8719213" y="42545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/>
              <p:cNvSpPr/>
              <p:nvPr/>
            </p:nvSpPr>
            <p:spPr>
              <a:xfrm>
                <a:off x="8719212" y="20955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ight Triangle 40"/>
              <p:cNvSpPr/>
              <p:nvPr/>
            </p:nvSpPr>
            <p:spPr>
              <a:xfrm rot="10800000">
                <a:off x="8884312" y="22860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728861" y="2346325"/>
              <a:ext cx="1257299" cy="4241800"/>
              <a:chOff x="7379364" y="1825625"/>
              <a:chExt cx="1257299" cy="4241800"/>
            </a:xfrm>
          </p:grpSpPr>
          <p:sp>
            <p:nvSpPr>
              <p:cNvPr id="34" name="Right Triangle 33"/>
              <p:cNvSpPr/>
              <p:nvPr/>
            </p:nvSpPr>
            <p:spPr>
              <a:xfrm>
                <a:off x="7379364" y="37941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Right Triangle 34"/>
              <p:cNvSpPr/>
              <p:nvPr/>
            </p:nvSpPr>
            <p:spPr>
              <a:xfrm rot="10800000">
                <a:off x="7544464" y="39846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>
                <a:off x="7544463" y="1825625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0800000">
                <a:off x="7709563" y="2016125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0903610" y="2616200"/>
              <a:ext cx="1257299" cy="4241800"/>
              <a:chOff x="8554113" y="2095500"/>
              <a:chExt cx="1257299" cy="4241800"/>
            </a:xfrm>
          </p:grpSpPr>
          <p:sp>
            <p:nvSpPr>
              <p:cNvPr id="30" name="Right Triangle 29"/>
              <p:cNvSpPr/>
              <p:nvPr/>
            </p:nvSpPr>
            <p:spPr>
              <a:xfrm>
                <a:off x="8554113" y="40640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rot="10800000">
                <a:off x="8719213" y="42545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ight Triangle 31"/>
              <p:cNvSpPr/>
              <p:nvPr/>
            </p:nvSpPr>
            <p:spPr>
              <a:xfrm>
                <a:off x="8719212" y="2095500"/>
                <a:ext cx="927100" cy="2082800"/>
              </a:xfrm>
              <a:prstGeom prst="rt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ight Triangle 32"/>
              <p:cNvSpPr/>
              <p:nvPr/>
            </p:nvSpPr>
            <p:spPr>
              <a:xfrm rot="10800000">
                <a:off x="8884312" y="2286000"/>
                <a:ext cx="927100" cy="2082800"/>
              </a:xfrm>
              <a:prstGeom prst="rtTriangl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4304320" y="2450831"/>
            <a:ext cx="4234594" cy="3929424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33467" y="4170411"/>
            <a:ext cx="2497946" cy="1957692"/>
            <a:chOff x="5060100" y="4055242"/>
            <a:chExt cx="2497946" cy="1957692"/>
          </a:xfrm>
        </p:grpSpPr>
        <p:sp>
          <p:nvSpPr>
            <p:cNvPr id="4" name="Oval 3"/>
            <p:cNvSpPr/>
            <p:nvPr/>
          </p:nvSpPr>
          <p:spPr>
            <a:xfrm>
              <a:off x="5157412" y="40552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920515" y="423354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703503" y="440961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466606" y="458791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060100" y="538882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823203" y="55671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606191" y="5743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369294" y="592149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4480560" y="398438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3" y="4511400"/>
            <a:ext cx="4078513" cy="466399"/>
          </a:xfrm>
          <a:prstGeom prst="rect">
            <a:avLst/>
          </a:prstGeom>
        </p:spPr>
      </p:pic>
      <p:pic>
        <p:nvPicPr>
          <p:cNvPr id="53" name="Picture 5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5"/>
          <a:stretch/>
        </p:blipFill>
        <p:spPr>
          <a:xfrm>
            <a:off x="931920" y="3130146"/>
            <a:ext cx="2485850" cy="630971"/>
          </a:xfrm>
          <a:prstGeom prst="rect">
            <a:avLst/>
          </a:prstGeom>
        </p:spPr>
      </p:pic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6" b="6306"/>
          <a:stretch/>
        </p:blipFill>
        <p:spPr>
          <a:xfrm>
            <a:off x="931920" y="3810489"/>
            <a:ext cx="2485850" cy="6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Intro/Framework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197850" cy="4351338"/>
              </a:xfrm>
            </p:spPr>
            <p:txBody>
              <a:bodyPr/>
              <a:lstStyle/>
              <a:p>
                <a:r>
                  <a:rPr lang="en-US" dirty="0" smtClean="0"/>
                  <a:t>Define electron density in this framework:</a:t>
                </a:r>
              </a:p>
              <a:p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⨂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⨂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197850" cy="4351338"/>
              </a:xfrm>
              <a:blipFill rotWithShape="0">
                <a:blip r:embed="rId2"/>
                <a:stretch>
                  <a:fillRect l="-133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35" y="3827378"/>
            <a:ext cx="2725865" cy="18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328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BioXFEL Journal Club    </vt:lpstr>
      <vt:lpstr>Introduction</vt:lpstr>
      <vt:lpstr>Intro/Framework</vt:lpstr>
      <vt:lpstr>Intro/Framework</vt:lpstr>
      <vt:lpstr>Intro/Framework</vt:lpstr>
      <vt:lpstr>Intro/Framework</vt:lpstr>
      <vt:lpstr>Intro/Framework</vt:lpstr>
      <vt:lpstr>Intro/Framework</vt:lpstr>
      <vt:lpstr>Intro/Framework</vt:lpstr>
      <vt:lpstr>Intro/Framework</vt:lpstr>
      <vt:lpstr>1D Crystal</vt:lpstr>
      <vt:lpstr>1D Crystal</vt:lpstr>
      <vt:lpstr>2D Crystal</vt:lpstr>
      <vt:lpstr>2D Crystal, 4 Possible Unit Cells</vt:lpstr>
      <vt:lpstr>2D Crystal Simulation</vt:lpstr>
      <vt:lpstr>2D Crystal Simulation</vt:lpstr>
      <vt:lpstr>2D Crystal Simulation</vt:lpstr>
      <vt:lpstr>Phasing 2D Crystal Simulation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28</cp:revision>
  <dcterms:created xsi:type="dcterms:W3CDTF">2015-03-18T01:05:46Z</dcterms:created>
  <dcterms:modified xsi:type="dcterms:W3CDTF">2015-03-18T05:40:39Z</dcterms:modified>
</cp:coreProperties>
</file>