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media1.mov" ContentType="video/unknown"/>
  <Override PartName="/ppt/media/image15.jpeg" ContentType="image/jpeg"/>
  <Override PartName="/ppt/media/image16.jpeg" ContentType="image/jpeg"/>
  <Override PartName="/ppt/media/image17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9144000" cy="6858000"/>
  <p:notesSz cx="6858000" cy="9144000"/>
  <p:defaultTextStyle>
    <a:lvl1pPr defTabSz="457200">
      <a:defRPr sz="1200">
        <a:latin typeface="Helvetica"/>
        <a:ea typeface="Helvetica"/>
        <a:cs typeface="Helvetica"/>
        <a:sym typeface="Helvetica"/>
      </a:defRPr>
    </a:lvl1pPr>
    <a:lvl2pPr indent="228600" defTabSz="457200">
      <a:defRPr sz="1200">
        <a:latin typeface="Helvetica"/>
        <a:ea typeface="Helvetica"/>
        <a:cs typeface="Helvetica"/>
        <a:sym typeface="Helvetica"/>
      </a:defRPr>
    </a:lvl2pPr>
    <a:lvl3pPr indent="457200" defTabSz="457200">
      <a:defRPr sz="1200">
        <a:latin typeface="Helvetica"/>
        <a:ea typeface="Helvetica"/>
        <a:cs typeface="Helvetica"/>
        <a:sym typeface="Helvetica"/>
      </a:defRPr>
    </a:lvl3pPr>
    <a:lvl4pPr indent="685800" defTabSz="457200">
      <a:defRPr sz="1200">
        <a:latin typeface="Helvetica"/>
        <a:ea typeface="Helvetica"/>
        <a:cs typeface="Helvetica"/>
        <a:sym typeface="Helvetica"/>
      </a:defRPr>
    </a:lvl4pPr>
    <a:lvl5pPr indent="914400" defTabSz="457200">
      <a:defRPr sz="1200">
        <a:latin typeface="Helvetica"/>
        <a:ea typeface="Helvetica"/>
        <a:cs typeface="Helvetica"/>
        <a:sym typeface="Helvetica"/>
      </a:defRPr>
    </a:lvl5pPr>
    <a:lvl6pPr indent="1143000" defTabSz="457200">
      <a:defRPr sz="1200">
        <a:latin typeface="Helvetica"/>
        <a:ea typeface="Helvetica"/>
        <a:cs typeface="Helvetica"/>
        <a:sym typeface="Helvetica"/>
      </a:defRPr>
    </a:lvl6pPr>
    <a:lvl7pPr indent="1371600" defTabSz="457200">
      <a:defRPr sz="1200">
        <a:latin typeface="Helvetica"/>
        <a:ea typeface="Helvetica"/>
        <a:cs typeface="Helvetica"/>
        <a:sym typeface="Helvetica"/>
      </a:defRPr>
    </a:lvl7pPr>
    <a:lvl8pPr indent="1600200" defTabSz="457200">
      <a:defRPr sz="1200">
        <a:latin typeface="Helvetica"/>
        <a:ea typeface="Helvetica"/>
        <a:cs typeface="Helvetica"/>
        <a:sym typeface="Helvetica"/>
      </a:defRPr>
    </a:lvl8pPr>
    <a:lvl9pPr indent="1828800" defTabSz="457200">
      <a:defRPr sz="1200">
        <a:latin typeface="Helvetica"/>
        <a:ea typeface="Helvetica"/>
        <a:cs typeface="Helvetica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Times Roman"/>
          <a:ea typeface="Times Roman"/>
          <a:cs typeface="Times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Times Roman"/>
          <a:ea typeface="Times Roman"/>
          <a:cs typeface="Times Roman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Times Roman"/>
          <a:ea typeface="Times Roman"/>
          <a:cs typeface="Times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Times Roman"/>
          <a:ea typeface="Times Roman"/>
          <a:cs typeface="Times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5" name="Shape 1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2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uFillTx/>
              </a:defRPr>
            </a:pPr>
            <a:r>
              <a:rPr b="1" sz="3600">
                <a:uFill>
                  <a:solidFill/>
                </a:uFill>
              </a:rPr>
              <a:t>Title Text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783590" indent="-285750">
              <a:spcBef>
                <a:spcPts val="600"/>
              </a:spcBef>
              <a:buChar char="–"/>
              <a:defRPr sz="2600"/>
            </a:lvl2pPr>
            <a:lvl3pPr marL="1183639" indent="-228600">
              <a:spcBef>
                <a:spcPts val="500"/>
              </a:spcBef>
              <a:defRPr sz="2400"/>
            </a:lvl3pPr>
            <a:lvl4pPr marL="1640839" indent="-228600">
              <a:spcBef>
                <a:spcPts val="400"/>
              </a:spcBef>
              <a:buChar char="–"/>
              <a:defRPr sz="2000"/>
            </a:lvl4pPr>
            <a:lvl5pPr marL="2098039" indent="-228600">
              <a:spcBef>
                <a:spcPts val="400"/>
              </a:spcBef>
              <a:buChar char="»"/>
              <a:defRPr sz="2000"/>
            </a:lvl5pPr>
          </a:lstStyle>
          <a:p>
            <a:pPr lvl="0">
              <a:defRPr sz="1800">
                <a:uFillTx/>
              </a:defRPr>
            </a:pPr>
            <a:r>
              <a:rPr sz="3000">
                <a:uFill>
                  <a:solidFill/>
                </a:uFill>
              </a:rPr>
              <a:t>Body Level One</a:t>
            </a:r>
            <a:endParaRPr sz="30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600">
                <a:uFill>
                  <a:solidFill/>
                </a:uFill>
              </a:rPr>
              <a:t>Body Level Two</a:t>
            </a:r>
            <a:endParaRPr sz="26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Three</a:t>
            </a:r>
            <a:endParaRPr sz="2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Four</a:t>
            </a:r>
            <a:endParaRPr sz="20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SLAC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/>
        </p:nvSpPr>
        <p:spPr>
          <a:xfrm>
            <a:off x="-101600" y="4167"/>
            <a:ext cx="9283700" cy="889001"/>
          </a:xfrm>
          <a:prstGeom prst="rect">
            <a:avLst/>
          </a:prstGeom>
          <a:solidFill>
            <a:srgbClr val="F1EBA9"/>
          </a:solidFill>
          <a:ln w="76200">
            <a:miter lim="400000"/>
          </a:ln>
        </p:spPr>
        <p:txBody>
          <a:bodyPr lIns="0" tIns="0" rIns="0" bIns="0"/>
          <a:lstStyle/>
          <a:p>
            <a:pPr lvl="0" marL="40639" marR="40639" defTabSz="914400">
              <a:defRPr sz="2200">
                <a:uFill>
                  <a:solidFill/>
                </a:uFill>
                <a:latin typeface="Times Roman"/>
                <a:ea typeface="Times Roman"/>
                <a:cs typeface="Times Roman"/>
                <a:sym typeface="Times Roman"/>
              </a:defRPr>
            </a:pPr>
          </a:p>
        </p:txBody>
      </p:sp>
      <p:pic>
        <p:nvPicPr>
          <p:cNvPr id="12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12100" y="101600"/>
            <a:ext cx="1018699" cy="678657"/>
          </a:xfrm>
          <a:prstGeom prst="rect">
            <a:avLst/>
          </a:prstGeom>
          <a:ln>
            <a:round/>
          </a:ln>
          <a:effectLst>
            <a:outerShdw sx="100000" sy="100000" kx="0" ky="0" algn="b" rotWithShape="0" blurRad="63500" dist="101600" dir="2700000">
              <a:srgbClr val="929292">
                <a:alpha val="50000"/>
              </a:srgbClr>
            </a:outerShdw>
          </a:effectLst>
        </p:spPr>
      </p:pic>
      <p:sp>
        <p:nvSpPr>
          <p:cNvPr id="13" name="Shape 13"/>
          <p:cNvSpPr/>
          <p:nvPr>
            <p:ph type="title"/>
          </p:nvPr>
        </p:nvSpPr>
        <p:spPr>
          <a:xfrm>
            <a:off x="317500" y="-88900"/>
            <a:ext cx="7315200" cy="1066800"/>
          </a:xfrm>
          <a:prstGeom prst="rect">
            <a:avLst/>
          </a:prstGeom>
        </p:spPr>
        <p:txBody>
          <a:bodyPr lIns="0" tIns="0" rIns="0" bIns="0"/>
          <a:lstStyle>
            <a:lvl1pPr marL="0" marR="40639">
              <a:defRPr sz="2400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uFillTx/>
              </a:defRPr>
            </a:pPr>
            <a:r>
              <a:rPr b="1" sz="2400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0" y="990600"/>
            <a:ext cx="8623237" cy="1597"/>
          </a:xfrm>
          <a:prstGeom prst="line">
            <a:avLst/>
          </a:prstGeom>
          <a:ln w="38100">
            <a:solidFill>
              <a:srgbClr val="C31A00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pic>
        <p:nvPicPr>
          <p:cNvPr id="3" name="nsf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0" y="5994400"/>
            <a:ext cx="711201" cy="711201"/>
          </a:xfrm>
          <a:prstGeom prst="rect">
            <a:avLst/>
          </a:prstGeom>
          <a:ln>
            <a:round/>
          </a:ln>
        </p:spPr>
      </p:pic>
      <p:sp>
        <p:nvSpPr>
          <p:cNvPr id="4" name="Shape 4"/>
          <p:cNvSpPr/>
          <p:nvPr>
            <p:ph type="title"/>
          </p:nvPr>
        </p:nvSpPr>
        <p:spPr>
          <a:xfrm>
            <a:off x="304800" y="0"/>
            <a:ext cx="8610600" cy="106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b="0" sz="1800">
                <a:uFillTx/>
              </a:defRPr>
            </a:pPr>
            <a:r>
              <a:rPr b="1" sz="3600">
                <a:uFill>
                  <a:solidFill/>
                </a:uFill>
              </a:rPr>
              <a:t>Title Text</a:t>
            </a:r>
          </a:p>
        </p:txBody>
      </p:sp>
      <p:sp>
        <p:nvSpPr>
          <p:cNvPr id="5" name="Shape 5"/>
          <p:cNvSpPr/>
          <p:nvPr>
            <p:ph type="body" idx="1"/>
          </p:nvPr>
        </p:nvSpPr>
        <p:spPr>
          <a:xfrm>
            <a:off x="292100" y="1219200"/>
            <a:ext cx="8610600" cy="563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2pPr marL="783590" indent="-285750">
              <a:spcBef>
                <a:spcPts val="600"/>
              </a:spcBef>
              <a:buChar char="–"/>
              <a:defRPr sz="2600"/>
            </a:lvl2pPr>
            <a:lvl3pPr marL="1183639" indent="-228600">
              <a:spcBef>
                <a:spcPts val="500"/>
              </a:spcBef>
              <a:defRPr sz="2400"/>
            </a:lvl3pPr>
            <a:lvl4pPr marL="1640839" indent="-228600">
              <a:spcBef>
                <a:spcPts val="400"/>
              </a:spcBef>
              <a:buChar char="–"/>
              <a:defRPr sz="2000"/>
            </a:lvl4pPr>
            <a:lvl5pPr marL="2098039" indent="-228600">
              <a:spcBef>
                <a:spcPts val="400"/>
              </a:spcBef>
              <a:buChar char="»"/>
              <a:defRPr sz="2000"/>
            </a:lvl5pPr>
          </a:lstStyle>
          <a:p>
            <a:pPr lvl="0">
              <a:defRPr sz="1800">
                <a:uFillTx/>
              </a:defRPr>
            </a:pPr>
            <a:r>
              <a:rPr sz="3000">
                <a:uFill>
                  <a:solidFill/>
                </a:uFill>
              </a:rPr>
              <a:t>Body Level One</a:t>
            </a:r>
            <a:endParaRPr sz="30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600">
                <a:uFill>
                  <a:solidFill/>
                </a:uFill>
              </a:rPr>
              <a:t>Body Level Two</a:t>
            </a:r>
            <a:endParaRPr sz="26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Three</a:t>
            </a:r>
            <a:endParaRPr sz="2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Four</a:t>
            </a:r>
            <a:endParaRPr sz="20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</p:sldLayoutIdLst>
  <p:transition spd="med" advClick="1"/>
  <p:txStyles>
    <p:titleStyle>
      <a:lvl1pPr marL="40639" marR="40639" algn="ctr">
        <a:defRPr b="1" sz="3600">
          <a:uFill>
            <a:solidFill/>
          </a:uFill>
          <a:latin typeface="+mj-lt"/>
          <a:ea typeface="+mj-ea"/>
          <a:cs typeface="+mj-cs"/>
          <a:sym typeface="Arial"/>
        </a:defRPr>
      </a:lvl1pPr>
      <a:lvl2pPr marL="40639" marR="40639" indent="228600" algn="ctr">
        <a:defRPr b="1" sz="3600">
          <a:uFill>
            <a:solidFill/>
          </a:uFill>
          <a:latin typeface="+mj-lt"/>
          <a:ea typeface="+mj-ea"/>
          <a:cs typeface="+mj-cs"/>
          <a:sym typeface="Arial"/>
        </a:defRPr>
      </a:lvl2pPr>
      <a:lvl3pPr marL="40639" marR="40639" indent="457200" algn="ctr">
        <a:defRPr b="1" sz="3600">
          <a:uFill>
            <a:solidFill/>
          </a:uFill>
          <a:latin typeface="+mj-lt"/>
          <a:ea typeface="+mj-ea"/>
          <a:cs typeface="+mj-cs"/>
          <a:sym typeface="Arial"/>
        </a:defRPr>
      </a:lvl3pPr>
      <a:lvl4pPr marL="40639" marR="40639" indent="685800" algn="ctr">
        <a:defRPr b="1" sz="3600">
          <a:uFill>
            <a:solidFill/>
          </a:uFill>
          <a:latin typeface="+mj-lt"/>
          <a:ea typeface="+mj-ea"/>
          <a:cs typeface="+mj-cs"/>
          <a:sym typeface="Arial"/>
        </a:defRPr>
      </a:lvl4pPr>
      <a:lvl5pPr marL="40639" marR="40639" indent="914400" algn="ctr">
        <a:defRPr b="1" sz="3600">
          <a:uFill>
            <a:solidFill/>
          </a:uFill>
          <a:latin typeface="+mj-lt"/>
          <a:ea typeface="+mj-ea"/>
          <a:cs typeface="+mj-cs"/>
          <a:sym typeface="Arial"/>
        </a:defRPr>
      </a:lvl5pPr>
      <a:lvl6pPr marL="40639" marR="40639" indent="1143000" algn="ctr">
        <a:defRPr b="1" sz="3600">
          <a:uFill>
            <a:solidFill/>
          </a:uFill>
          <a:latin typeface="+mj-lt"/>
          <a:ea typeface="+mj-ea"/>
          <a:cs typeface="+mj-cs"/>
          <a:sym typeface="Arial"/>
        </a:defRPr>
      </a:lvl6pPr>
      <a:lvl7pPr marL="40639" marR="40639" indent="1371600" algn="ctr">
        <a:defRPr b="1" sz="3600">
          <a:uFill>
            <a:solidFill/>
          </a:uFill>
          <a:latin typeface="+mj-lt"/>
          <a:ea typeface="+mj-ea"/>
          <a:cs typeface="+mj-cs"/>
          <a:sym typeface="Arial"/>
        </a:defRPr>
      </a:lvl7pPr>
      <a:lvl8pPr marL="40639" marR="40639" indent="1600200" algn="ctr">
        <a:defRPr b="1" sz="3600">
          <a:uFill>
            <a:solidFill/>
          </a:uFill>
          <a:latin typeface="+mj-lt"/>
          <a:ea typeface="+mj-ea"/>
          <a:cs typeface="+mj-cs"/>
          <a:sym typeface="Arial"/>
        </a:defRPr>
      </a:lvl8pPr>
      <a:lvl9pPr marL="40639" marR="40639" indent="1828800" algn="ctr">
        <a:defRPr b="1" sz="3600">
          <a:uFill>
            <a:solidFill/>
          </a:uFill>
          <a:latin typeface="+mj-lt"/>
          <a:ea typeface="+mj-ea"/>
          <a:cs typeface="+mj-cs"/>
          <a:sym typeface="Arial"/>
        </a:defRPr>
      </a:lvl9pPr>
    </p:titleStyle>
    <p:bodyStyle>
      <a:lvl1pPr marL="383540" marR="40639" indent="-342900">
        <a:spcBef>
          <a:spcPts val="700"/>
        </a:spcBef>
        <a:buSzPct val="100000"/>
        <a:buChar char="•"/>
        <a:defRPr sz="3000">
          <a:uFill>
            <a:solidFill/>
          </a:uFill>
          <a:latin typeface="+mj-lt"/>
          <a:ea typeface="+mj-ea"/>
          <a:cs typeface="+mj-cs"/>
          <a:sym typeface="Arial"/>
        </a:defRPr>
      </a:lvl1pPr>
      <a:lvl2pPr marL="827551" marR="40639" indent="-329711">
        <a:spcBef>
          <a:spcPts val="700"/>
        </a:spcBef>
        <a:buSzPct val="100000"/>
        <a:buChar char="•"/>
        <a:defRPr sz="3000">
          <a:uFill>
            <a:solidFill/>
          </a:uFill>
          <a:latin typeface="+mj-lt"/>
          <a:ea typeface="+mj-ea"/>
          <a:cs typeface="+mj-cs"/>
          <a:sym typeface="Arial"/>
        </a:defRPr>
      </a:lvl2pPr>
      <a:lvl3pPr marL="1240789" marR="40639" indent="-285750">
        <a:spcBef>
          <a:spcPts val="700"/>
        </a:spcBef>
        <a:buSzPct val="100000"/>
        <a:buChar char="•"/>
        <a:defRPr sz="3000">
          <a:uFill>
            <a:solidFill/>
          </a:uFill>
          <a:latin typeface="+mj-lt"/>
          <a:ea typeface="+mj-ea"/>
          <a:cs typeface="+mj-cs"/>
          <a:sym typeface="Arial"/>
        </a:defRPr>
      </a:lvl3pPr>
      <a:lvl4pPr marL="1755139" marR="40639" indent="-342900">
        <a:spcBef>
          <a:spcPts val="700"/>
        </a:spcBef>
        <a:buSzPct val="100000"/>
        <a:buChar char="•"/>
        <a:defRPr sz="3000">
          <a:uFill>
            <a:solidFill/>
          </a:uFill>
          <a:latin typeface="+mj-lt"/>
          <a:ea typeface="+mj-ea"/>
          <a:cs typeface="+mj-cs"/>
          <a:sym typeface="Arial"/>
        </a:defRPr>
      </a:lvl4pPr>
      <a:lvl5pPr marL="2212339" marR="40639" indent="-342900">
        <a:spcBef>
          <a:spcPts val="700"/>
        </a:spcBef>
        <a:buSzPct val="100000"/>
        <a:buChar char="•"/>
        <a:defRPr sz="3000">
          <a:uFill>
            <a:solidFill/>
          </a:uFill>
          <a:latin typeface="+mj-lt"/>
          <a:ea typeface="+mj-ea"/>
          <a:cs typeface="+mj-cs"/>
          <a:sym typeface="Arial"/>
        </a:defRPr>
      </a:lvl5pPr>
      <a:lvl6pPr marL="2212339" marR="40639" indent="-342900">
        <a:spcBef>
          <a:spcPts val="700"/>
        </a:spcBef>
        <a:buSzPct val="100000"/>
        <a:buChar char="•"/>
        <a:defRPr sz="3000">
          <a:uFill>
            <a:solidFill/>
          </a:uFill>
          <a:latin typeface="+mj-lt"/>
          <a:ea typeface="+mj-ea"/>
          <a:cs typeface="+mj-cs"/>
          <a:sym typeface="Arial"/>
        </a:defRPr>
      </a:lvl6pPr>
      <a:lvl7pPr marL="2212339" marR="40639" indent="-342900">
        <a:spcBef>
          <a:spcPts val="700"/>
        </a:spcBef>
        <a:buSzPct val="100000"/>
        <a:buChar char="•"/>
        <a:defRPr sz="3000">
          <a:uFill>
            <a:solidFill/>
          </a:uFill>
          <a:latin typeface="+mj-lt"/>
          <a:ea typeface="+mj-ea"/>
          <a:cs typeface="+mj-cs"/>
          <a:sym typeface="Arial"/>
        </a:defRPr>
      </a:lvl7pPr>
      <a:lvl8pPr marL="2212339" marR="40639" indent="-342900">
        <a:spcBef>
          <a:spcPts val="700"/>
        </a:spcBef>
        <a:buSzPct val="100000"/>
        <a:buChar char="•"/>
        <a:defRPr sz="3000">
          <a:uFill>
            <a:solidFill/>
          </a:uFill>
          <a:latin typeface="+mj-lt"/>
          <a:ea typeface="+mj-ea"/>
          <a:cs typeface="+mj-cs"/>
          <a:sym typeface="Arial"/>
        </a:defRPr>
      </a:lvl8pPr>
      <a:lvl9pPr marL="2212339" marR="40639" indent="-342900">
        <a:spcBef>
          <a:spcPts val="700"/>
        </a:spcBef>
        <a:buSzPct val="100000"/>
        <a:buChar char="•"/>
        <a:defRPr sz="3000">
          <a:uFill>
            <a:solidFill/>
          </a:uFill>
          <a:latin typeface="+mj-lt"/>
          <a:ea typeface="+mj-ea"/>
          <a:cs typeface="+mj-cs"/>
          <a:sym typeface="Arial"/>
        </a:defRPr>
      </a:lvl9pPr>
    </p:bodyStyle>
    <p:otherStyle>
      <a:lvl1pPr algn="ctr" defTabSz="584200">
        <a:defRPr sz="24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1pPr>
      <a:lvl2pPr indent="228600" algn="ctr" defTabSz="584200">
        <a:defRPr sz="24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2pPr>
      <a:lvl3pPr indent="457200" algn="ctr" defTabSz="584200">
        <a:defRPr sz="24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3pPr>
      <a:lvl4pPr indent="685800" algn="ctr" defTabSz="584200">
        <a:defRPr sz="24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4pPr>
      <a:lvl5pPr indent="914400" algn="ctr" defTabSz="584200">
        <a:defRPr sz="24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5pPr>
      <a:lvl6pPr indent="1143000" algn="ctr" defTabSz="584200">
        <a:defRPr sz="24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6pPr>
      <a:lvl7pPr indent="1371600" algn="ctr" defTabSz="584200">
        <a:defRPr sz="24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7pPr>
      <a:lvl8pPr indent="1600200" algn="ctr" defTabSz="584200">
        <a:defRPr sz="24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8pPr>
      <a:lvl9pPr indent="1828800" algn="ctr" defTabSz="584200">
        <a:defRPr sz="24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8.jpeg"/><Relationship Id="rId4" Type="http://schemas.openxmlformats.org/officeDocument/2006/relationships/image" Target="../media/image9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0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1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9.png"/><Relationship Id="rId4" Type="http://schemas.openxmlformats.org/officeDocument/2006/relationships/image" Target="../media/image12.jpeg"/><Relationship Id="rId5" Type="http://schemas.openxmlformats.org/officeDocument/2006/relationships/image" Target="../media/image10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3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1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2.png"/><Relationship Id="rId4" Type="http://schemas.openxmlformats.org/officeDocument/2006/relationships/image" Target="../media/image14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3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5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4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http://www-ssrl.slac.stanford.edu/lcls/users/proposals.html" TargetMode="External"/><Relationship Id="rId4" Type="http://schemas.openxmlformats.org/officeDocument/2006/relationships/hyperlink" Target="http://www6.slac.stanford.edu/news/2013-07-17-CRYSTAL-SCREENING-LCLS.aspx" TargetMode="External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3.jpeg"/><Relationship Id="rId4" Type="http://schemas.openxmlformats.org/officeDocument/2006/relationships/image" Target="../media/image16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5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7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5.png"/><Relationship Id="rId4" Type="http://schemas.openxmlformats.org/officeDocument/2006/relationships/image" Target="../media/image2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http://apps.webofknowledge.com/DaisyOneClickSearch.do?product=WOS&amp;search_mode=DaisyOneClickSearch&amp;colName=WOS&amp;SID=1EGf1BKGpp6nnD2ec2B&amp;author_name=Emma,%20P&amp;dais_id=11334512" TargetMode="External"/><Relationship Id="rId4" Type="http://schemas.openxmlformats.org/officeDocument/2006/relationships/hyperlink" Target="http://apps.webofknowledge.com/DaisyOneClickSearch.do?product=WOS&amp;search_mode=DaisyOneClickSearch&amp;colName=WOS&amp;SID=1EGf1BKGpp6nnD2ec2B&amp;author_name=Akre,%20R&amp;dais_id=10157083" TargetMode="External"/><Relationship Id="rId5" Type="http://schemas.openxmlformats.org/officeDocument/2006/relationships/hyperlink" Target="http://apps.webofknowledge.com/DaisyOneClickSearch.do?product=WOS&amp;search_mode=DaisyOneClickSearch&amp;colName=WOS&amp;SID=1EGf1BKGpp6nnD2ec2B&amp;author_name=Arthur,%20J&amp;dais_id=2043520" TargetMode="External"/><Relationship Id="rId6" Type="http://schemas.openxmlformats.org/officeDocument/2006/relationships/hyperlink" Target="http://apps.webofknowledge.com/OneClickSearch.do?product=WOS&amp;search_mode=OneClickSearch&amp;colName=WOS&amp;SID=1EGf1BKGpp6nnD2ec2B&amp;field=AU&amp;value=Bionta,%20R" TargetMode="External"/><Relationship Id="rId7" Type="http://schemas.openxmlformats.org/officeDocument/2006/relationships/hyperlink" Target="http://apps.webofknowledge.com/OneClickSearch.do?product=WOS&amp;search_mode=OneClickSearch&amp;colName=WOS&amp;SID=1EGf1BKGpp6nnD2ec2B&amp;field=AU&amp;value=Bostedt,%20C" TargetMode="External"/><Relationship Id="rId8" Type="http://schemas.openxmlformats.org/officeDocument/2006/relationships/hyperlink" Target="http://apps.webofknowledge.com/DaisyOneClickSearch.do?product=WOS&amp;search_mode=DaisyOneClickSearch&amp;colName=WOS&amp;SID=1EGf1BKGpp6nnD2ec2B&amp;author_name=Bozek,%20J&amp;dais_id=16083506" TargetMode="External"/><Relationship Id="rId9" Type="http://schemas.openxmlformats.org/officeDocument/2006/relationships/hyperlink" Target="http://apps.webofknowledge.com/DaisyOneClickSearch.do?product=WOS&amp;search_mode=DaisyOneClickSearch&amp;colName=WOS&amp;SID=1EGf1BKGpp6nnD2ec2B&amp;author_name=Brachmann,%20A&amp;dais_id=4232456" TargetMode="External"/><Relationship Id="rId10" Type="http://schemas.openxmlformats.org/officeDocument/2006/relationships/hyperlink" Target="http://apps.webofknowledge.com/DaisyOneClickSearch.do?product=WOS&amp;search_mode=DaisyOneClickSearch&amp;colName=WOS&amp;SID=1EGf1BKGpp6nnD2ec2B&amp;author_name=Bucksbaum,%20P&amp;dais_id=10599758" TargetMode="External"/><Relationship Id="rId11" Type="http://schemas.openxmlformats.org/officeDocument/2006/relationships/hyperlink" Target="http://apps.webofknowledge.com/OneClickSearch.do?product=WOS&amp;search_mode=OneClickSearch&amp;colName=WOS&amp;SID=1EGf1BKGpp6nnD2ec2B&amp;field=AU&amp;value=Coffee,%20R" TargetMode="External"/><Relationship Id="rId12" Type="http://schemas.openxmlformats.org/officeDocument/2006/relationships/hyperlink" Target="http://apps.webofknowledge.com/DaisyOneClickSearch.do?product=WOS&amp;search_mode=DaisyOneClickSearch&amp;colName=WOS&amp;SID=1EGf1BKGpp6nnD2ec2B&amp;author_name=Decker,%20FJ&amp;dais_id=10900402" TargetMode="External"/><Relationship Id="rId13" Type="http://schemas.openxmlformats.org/officeDocument/2006/relationships/hyperlink" Target="http://apps.webofknowledge.com/DaisyOneClickSearch.do?product=WOS&amp;search_mode=DaisyOneClickSearch&amp;colName=WOS&amp;SID=1EGf1BKGpp6nnD2ec2B&amp;author_name=Ding,%20Y&amp;dais_id=1342952" TargetMode="External"/><Relationship Id="rId14" Type="http://schemas.openxmlformats.org/officeDocument/2006/relationships/hyperlink" Target="http://apps.webofknowledge.com/OneClickSearch.do?product=WOS&amp;search_mode=OneClickSearch&amp;colName=WOS&amp;SID=1EGf1BKGpp6nnD2ec2B&amp;field=AU&amp;value=Dowell,%20D" TargetMode="External"/><Relationship Id="rId15" Type="http://schemas.openxmlformats.org/officeDocument/2006/relationships/hyperlink" Target="http://apps.webofknowledge.com/OneClickSearch.do?product=WOS&amp;search_mode=OneClickSearch&amp;colName=WOS&amp;SID=1EGf1BKGpp6nnD2ec2B&amp;field=AU&amp;value=Edstrom,%20S" TargetMode="External"/><Relationship Id="rId16" Type="http://schemas.openxmlformats.org/officeDocument/2006/relationships/hyperlink" Target="http://apps.webofknowledge.com/DaisyOneClickSearch.do?product=WOS&amp;search_mode=DaisyOneClickSearch&amp;colName=WOS&amp;SID=1EGf1BKGpp6nnD2ec2B&amp;author_name=Fisher,%20A&amp;dais_id=1181205" TargetMode="External"/><Relationship Id="rId17" Type="http://schemas.openxmlformats.org/officeDocument/2006/relationships/hyperlink" Target="http://apps.webofknowledge.com/DaisyOneClickSearch.do?product=WOS&amp;search_mode=DaisyOneClickSearch&amp;colName=WOS&amp;SID=1EGf1BKGpp6nnD2ec2B&amp;author_name=Frisch,%20J&amp;dais_id=4373512" TargetMode="External"/><Relationship Id="rId18" Type="http://schemas.openxmlformats.org/officeDocument/2006/relationships/hyperlink" Target="http://apps.webofknowledge.com/OneClickSearch.do?product=WOS&amp;search_mode=OneClickSearch&amp;colName=WOS&amp;SID=1EGf1BKGpp6nnD2ec2B&amp;field=AU&amp;value=Gilevich,%20S" TargetMode="External"/><Relationship Id="rId19" Type="http://schemas.openxmlformats.org/officeDocument/2006/relationships/hyperlink" Target="http://apps.webofknowledge.com/DaisyOneClickSearch.do?product=WOS&amp;search_mode=DaisyOneClickSearch&amp;colName=WOS&amp;SID=1EGf1BKGpp6nnD2ec2B&amp;author_name=Hastings,%20J&amp;dais_id=1860115" TargetMode="External"/><Relationship Id="rId20" Type="http://schemas.openxmlformats.org/officeDocument/2006/relationships/hyperlink" Target="http://apps.webofknowledge.com/OneClickSearch.do?product=WOS&amp;search_mode=OneClickSearch&amp;colName=WOS&amp;SID=1EGf1BKGpp6nnD2ec2B&amp;field=AU&amp;value=Hays,%20G" TargetMode="External"/><Relationship Id="rId21" Type="http://schemas.openxmlformats.org/officeDocument/2006/relationships/hyperlink" Target="http://apps.webofknowledge.com/OneClickSearch.do?product=WOS&amp;search_mode=OneClickSearch&amp;colName=WOS&amp;SID=1EGf1BKGpp6nnD2ec2B&amp;field=AU&amp;value=Hering,%20P" TargetMode="External"/><Relationship Id="rId22" Type="http://schemas.openxmlformats.org/officeDocument/2006/relationships/hyperlink" Target="http://apps.webofknowledge.com/DaisyOneClickSearch.do?product=WOS&amp;search_mode=DaisyOneClickSearch&amp;colName=WOS&amp;SID=1EGf1BKGpp6nnD2ec2B&amp;author_name=Huang,%20Z&amp;dais_id=913763" TargetMode="External"/><Relationship Id="rId23" Type="http://schemas.openxmlformats.org/officeDocument/2006/relationships/hyperlink" Target="http://apps.webofknowledge.com/OneClickSearch.do?product=WOS&amp;search_mode=OneClickSearch&amp;colName=WOS&amp;SID=1EGf1BKGpp6nnD2ec2B&amp;field=AU&amp;value=Iverson,%20R" TargetMode="External"/><Relationship Id="rId24" Type="http://schemas.openxmlformats.org/officeDocument/2006/relationships/hyperlink" Target="http://apps.webofknowledge.com/DaisyOneClickSearch.do?product=WOS&amp;search_mode=DaisyOneClickSearch&amp;colName=WOS&amp;SID=1EGf1BKGpp6nnD2ec2B&amp;author_name=Loos,%20H&amp;dais_id=12967440" TargetMode="External"/><Relationship Id="rId25" Type="http://schemas.openxmlformats.org/officeDocument/2006/relationships/hyperlink" Target="http://apps.webofknowledge.com/DaisyOneClickSearch.do?product=WOS&amp;search_mode=DaisyOneClickSearch&amp;colName=WOS&amp;SID=1EGf1BKGpp6nnD2ec2B&amp;author_name=Messerschmidt,%20M&amp;dais_id=16087049" TargetMode="External"/><Relationship Id="rId26" Type="http://schemas.openxmlformats.org/officeDocument/2006/relationships/hyperlink" Target="http://apps.webofknowledge.com/OneClickSearch.do?product=WOS&amp;search_mode=OneClickSearch&amp;colName=WOS&amp;SID=1EGf1BKGpp6nnD2ec2B&amp;field=AU&amp;value=Miahnahri,%20A" TargetMode="External"/><Relationship Id="rId27" Type="http://schemas.openxmlformats.org/officeDocument/2006/relationships/hyperlink" Target="http://apps.webofknowledge.com/OneClickSearch.do?product=WOS&amp;search_mode=OneClickSearch&amp;colName=WOS&amp;SID=1EGf1BKGpp6nnD2ec2B&amp;field=AU&amp;value=Moeller,%20S" TargetMode="External"/><Relationship Id="rId28" Type="http://schemas.openxmlformats.org/officeDocument/2006/relationships/hyperlink" Target="http://apps.webofknowledge.com/DaisyOneClickSearch.do?product=WOS&amp;search_mode=DaisyOneClickSearch&amp;colName=WOS&amp;SID=1EGf1BKGpp6nnD2ec2B&amp;author_name=Nuhn,%20HD&amp;dais_id=6368489" TargetMode="External"/><Relationship Id="rId29" Type="http://schemas.openxmlformats.org/officeDocument/2006/relationships/hyperlink" Target="http://apps.webofknowledge.com/DaisyOneClickSearch.do?product=WOS&amp;search_mode=DaisyOneClickSearch&amp;colName=WOS&amp;SID=1EGf1BKGpp6nnD2ec2B&amp;author_name=Pile,%20G&amp;dais_id=13299117" TargetMode="External"/><Relationship Id="rId30" Type="http://schemas.openxmlformats.org/officeDocument/2006/relationships/hyperlink" Target="http://apps.webofknowledge.com/OneClickSearch.do?product=WOS&amp;search_mode=OneClickSearch&amp;colName=WOS&amp;SID=1EGf1BKGpp6nnD2ec2B&amp;field=AU&amp;value=Ratner,%20D" TargetMode="External"/><Relationship Id="rId31" Type="http://schemas.openxmlformats.org/officeDocument/2006/relationships/hyperlink" Target="http://apps.webofknowledge.com/OneClickSearch.do?product=WOS&amp;search_mode=OneClickSearch&amp;colName=WOS&amp;SID=1EGf1BKGpp6nnD2ec2B&amp;field=AU&amp;value=Rzepiela,%20J" TargetMode="External"/><Relationship Id="rId32" Type="http://schemas.openxmlformats.org/officeDocument/2006/relationships/hyperlink" Target="http://apps.webofknowledge.com/DaisyOneClickSearch.do?product=WOS&amp;search_mode=DaisyOneClickSearch&amp;colName=WOS&amp;SID=1EGf1BKGpp6nnD2ec2B&amp;author_name=Schultz,%20D&amp;dais_id=1928314" TargetMode="External"/><Relationship Id="rId33" Type="http://schemas.openxmlformats.org/officeDocument/2006/relationships/hyperlink" Target="http://apps.webofknowledge.com/DaisyOneClickSearch.do?product=WOS&amp;search_mode=DaisyOneClickSearch&amp;colName=WOS&amp;SID=1EGf1BKGpp6nnD2ec2B&amp;author_name=Smith,%20T&amp;dais_id=2318975" TargetMode="External"/><Relationship Id="rId34" Type="http://schemas.openxmlformats.org/officeDocument/2006/relationships/hyperlink" Target="http://apps.webofknowledge.com/OneClickSearch.do?product=WOS&amp;search_mode=OneClickSearch&amp;colName=WOS&amp;SID=1EGf1BKGpp6nnD2ec2B&amp;field=AU&amp;value=Stefan,%20P" TargetMode="External"/><Relationship Id="rId35" Type="http://schemas.openxmlformats.org/officeDocument/2006/relationships/hyperlink" Target="http://apps.webofknowledge.com/OneClickSearch.do?product=WOS&amp;search_mode=OneClickSearch&amp;colName=WOS&amp;SID=1EGf1BKGpp6nnD2ec2B&amp;field=AU&amp;value=Tompkins,%20H" TargetMode="External"/><Relationship Id="rId36" Type="http://schemas.openxmlformats.org/officeDocument/2006/relationships/hyperlink" Target="http://apps.webofknowledge.com/DaisyOneClickSearch.do?product=WOS&amp;search_mode=DaisyOneClickSearch&amp;colName=WOS&amp;SID=1EGf1BKGpp6nnD2ec2B&amp;author_name=Turner,%20J&amp;dais_id=2322902" TargetMode="External"/><Relationship Id="rId37" Type="http://schemas.openxmlformats.org/officeDocument/2006/relationships/hyperlink" Target="http://apps.webofknowledge.com/OneClickSearch.do?product=WOS&amp;search_mode=OneClickSearch&amp;colName=WOS&amp;SID=1EGf1BKGpp6nnD2ec2B&amp;field=AU&amp;value=Welch,%20J" TargetMode="External"/><Relationship Id="rId38" Type="http://schemas.openxmlformats.org/officeDocument/2006/relationships/hyperlink" Target="http://apps.webofknowledge.com/OneClickSearch.do?product=WOS&amp;search_mode=OneClickSearch&amp;colName=WOS&amp;SID=1EGf1BKGpp6nnD2ec2B&amp;field=AU&amp;value=White,%20W" TargetMode="External"/><Relationship Id="rId39" Type="http://schemas.openxmlformats.org/officeDocument/2006/relationships/hyperlink" Target="http://apps.webofknowledge.com/DaisyOneClickSearch.do?product=WOS&amp;search_mode=DaisyOneClickSearch&amp;colName=WOS&amp;SID=1EGf1BKGpp6nnD2ec2B&amp;author_name=Wu,%20J&amp;dais_id=15751626" TargetMode="External"/><Relationship Id="rId40" Type="http://schemas.openxmlformats.org/officeDocument/2006/relationships/hyperlink" Target="http://apps.webofknowledge.com/OneClickSearch.do?product=WOS&amp;search_mode=OneClickSearch&amp;colName=WOS&amp;SID=1EGf1BKGpp6nnD2ec2B&amp;field=AU&amp;value=Yocky,%20G" TargetMode="External"/><Relationship Id="rId41" Type="http://schemas.openxmlformats.org/officeDocument/2006/relationships/hyperlink" Target="http://apps.webofknowledge.com/DaisyOneClickSearch.do?product=WOS&amp;search_mode=DaisyOneClickSearch&amp;colName=WOS&amp;SID=1EGf1BKGpp6nnD2ec2B&amp;author_name=Galayda,%20J&amp;dais_id=11648568" TargetMode="External"/><Relationship Id="rId42" Type="http://schemas.openxmlformats.org/officeDocument/2006/relationships/image" Target="../media/image3.jpeg"/><Relationship Id="rId43" Type="http://schemas.openxmlformats.org/officeDocument/2006/relationships/image" Target="../media/image4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1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6.jpeg"/><Relationship Id="rId4" Type="http://schemas.openxmlformats.org/officeDocument/2006/relationships/image" Target="../media/image7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Ninja_Hawaii2.jpg"/>
          <p:cNvPicPr/>
          <p:nvPr/>
        </p:nvPicPr>
        <p:blipFill>
          <a:blip r:embed="rId2">
            <a:alphaModFix amt="80000"/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round/>
          </a:ln>
        </p:spPr>
      </p:pic>
      <p:sp>
        <p:nvSpPr>
          <p:cNvPr id="18" name="Shape 18"/>
          <p:cNvSpPr/>
          <p:nvPr>
            <p:ph type="title" idx="4294967295"/>
          </p:nvPr>
        </p:nvSpPr>
        <p:spPr>
          <a:xfrm>
            <a:off x="533400" y="609600"/>
            <a:ext cx="7772400" cy="1470025"/>
          </a:xfrm>
          <a:prstGeom prst="rect">
            <a:avLst/>
          </a:prstGeom>
        </p:spPr>
        <p:txBody>
          <a:bodyPr lIns="0" tIns="0" rIns="0" bIns="0" anchor="t"/>
          <a:lstStyle>
            <a:lvl1pPr marL="0" marR="457200" defTabSz="457200">
              <a:defRPr sz="2400">
                <a:uFillTx/>
              </a:defRPr>
            </a:lvl1pPr>
          </a:lstStyle>
          <a:p>
            <a:pPr lvl="0">
              <a:defRPr b="0" sz="1800"/>
            </a:pPr>
            <a:r>
              <a:rPr b="1" sz="2400"/>
              <a:t>Crystallography with an FEL</a:t>
            </a:r>
            <a:endParaRPr b="1" sz="2400"/>
          </a:p>
        </p:txBody>
      </p:sp>
      <p:sp>
        <p:nvSpPr>
          <p:cNvPr id="19" name="Shape 19"/>
          <p:cNvSpPr/>
          <p:nvPr/>
        </p:nvSpPr>
        <p:spPr>
          <a:xfrm>
            <a:off x="1371600" y="4114800"/>
            <a:ext cx="6413500" cy="1092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40639" marR="40639" algn="ctr" defTabSz="914400">
              <a:spcBef>
                <a:spcPts val="400"/>
              </a:spcBef>
              <a:buClr>
                <a:srgbClr val="941100"/>
              </a:buClr>
              <a:buFont typeface="Arial"/>
              <a:defRPr sz="1800"/>
            </a:pPr>
            <a:r>
              <a:rPr sz="2000">
                <a:solidFill>
                  <a:srgbClr val="F5EC00"/>
                </a:solidFill>
                <a:uFill>
                  <a:solidFill>
                    <a:srgbClr val="F5EC00"/>
                  </a:solidFill>
                </a:uFill>
                <a:latin typeface="+mj-lt"/>
                <a:ea typeface="+mj-ea"/>
                <a:cs typeface="+mj-cs"/>
                <a:sym typeface="Arial"/>
              </a:rPr>
              <a:t>Marc Messerschmidt</a:t>
            </a:r>
            <a:endParaRPr sz="2000">
              <a:solidFill>
                <a:srgbClr val="F5EC00"/>
              </a:solidFill>
              <a:uFill>
                <a:solidFill>
                  <a:srgbClr val="F5EC00"/>
                </a:solidFill>
              </a:uFill>
              <a:latin typeface="+mj-lt"/>
              <a:ea typeface="+mj-ea"/>
              <a:cs typeface="+mj-cs"/>
              <a:sym typeface="Arial"/>
            </a:endParaRPr>
          </a:p>
          <a:p>
            <a:pPr lvl="0" marL="40639" marR="40639" algn="ctr" defTabSz="914400">
              <a:spcBef>
                <a:spcPts val="400"/>
              </a:spcBef>
              <a:buClr>
                <a:srgbClr val="941100"/>
              </a:buClr>
              <a:buFont typeface="Arial"/>
              <a:defRPr sz="1800"/>
            </a:pPr>
            <a:r>
              <a:rPr sz="2000">
                <a:solidFill>
                  <a:srgbClr val="F5EC00"/>
                </a:solidFill>
                <a:uFill>
                  <a:solidFill>
                    <a:srgbClr val="F5EC00"/>
                  </a:solidFill>
                </a:uFill>
                <a:latin typeface="+mj-lt"/>
                <a:ea typeface="+mj-ea"/>
                <a:cs typeface="+mj-cs"/>
                <a:sym typeface="Arial"/>
              </a:rPr>
              <a:t>BioXFEL Science and Technology Center</a:t>
            </a:r>
            <a:endParaRPr sz="2000">
              <a:solidFill>
                <a:srgbClr val="F5EC00"/>
              </a:solidFill>
              <a:uFill>
                <a:solidFill>
                  <a:srgbClr val="F5EC00"/>
                </a:solidFill>
              </a:uFill>
              <a:latin typeface="+mj-lt"/>
              <a:ea typeface="+mj-ea"/>
              <a:cs typeface="+mj-cs"/>
              <a:sym typeface="Arial"/>
            </a:endParaRPr>
          </a:p>
          <a:p>
            <a:pPr lvl="0" marL="40639" marR="40639" algn="ctr" defTabSz="914400">
              <a:spcBef>
                <a:spcPts val="400"/>
              </a:spcBef>
              <a:buClr>
                <a:srgbClr val="941100"/>
              </a:buClr>
              <a:buFont typeface="Arial"/>
              <a:defRPr sz="1800"/>
            </a:pPr>
            <a:r>
              <a:rPr sz="2000">
                <a:solidFill>
                  <a:srgbClr val="F5EC00"/>
                </a:solidFill>
                <a:uFill>
                  <a:solidFill>
                    <a:srgbClr val="F5EC00"/>
                  </a:solidFill>
                </a:uFill>
                <a:latin typeface="+mj-lt"/>
                <a:ea typeface="+mj-ea"/>
                <a:cs typeface="+mj-cs"/>
                <a:sym typeface="Arial"/>
              </a:rPr>
              <a:t>Buffalo, June 2014</a:t>
            </a:r>
          </a:p>
        </p:txBody>
      </p:sp>
      <p:pic>
        <p:nvPicPr>
          <p:cNvPr id="20" name="nsf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70800" y="5384800"/>
            <a:ext cx="1270000" cy="1270000"/>
          </a:xfrm>
          <a:prstGeom prst="rect">
            <a:avLst/>
          </a:prstGeom>
          <a:ln>
            <a:round/>
          </a:ln>
        </p:spPr>
      </p:pic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/>
        </p:nvSpPr>
        <p:spPr>
          <a:xfrm>
            <a:off x="0" y="990600"/>
            <a:ext cx="8623237" cy="1597"/>
          </a:xfrm>
          <a:prstGeom prst="line">
            <a:avLst/>
          </a:prstGeom>
          <a:ln w="38100">
            <a:solidFill>
              <a:srgbClr val="C31A00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pic>
        <p:nvPicPr>
          <p:cNvPr id="87" name="nsf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0" y="5994400"/>
            <a:ext cx="711201" cy="711201"/>
          </a:xfrm>
          <a:prstGeom prst="rect">
            <a:avLst/>
          </a:prstGeom>
          <a:ln>
            <a:round/>
          </a:ln>
        </p:spPr>
      </p:pic>
      <p:sp>
        <p:nvSpPr>
          <p:cNvPr id="88" name="Shape 8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uFillTx/>
              </a:defRPr>
            </a:pPr>
            <a:r>
              <a:rPr b="1" sz="3600">
                <a:uFill>
                  <a:solidFill/>
                </a:uFill>
              </a:rPr>
              <a:t>XPP instrument</a:t>
            </a:r>
          </a:p>
        </p:txBody>
      </p:sp>
      <p:pic>
        <p:nvPicPr>
          <p:cNvPr id="89" name="xpp_diffratometer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9800" y="1054100"/>
            <a:ext cx="3569330" cy="5080000"/>
          </a:xfrm>
          <a:prstGeom prst="rect">
            <a:avLst/>
          </a:prstGeom>
          <a:ln>
            <a:round/>
          </a:ln>
        </p:spPr>
      </p:pic>
      <p:pic>
        <p:nvPicPr>
          <p:cNvPr id="90" name="xpp_diffratometer2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27600" y="1016000"/>
            <a:ext cx="2720950" cy="5080000"/>
          </a:xfrm>
          <a:prstGeom prst="rect">
            <a:avLst/>
          </a:prstGeom>
          <a:ln>
            <a:round/>
          </a:ln>
        </p:spPr>
      </p:pic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/>
        </p:nvSpPr>
        <p:spPr>
          <a:xfrm>
            <a:off x="0" y="990600"/>
            <a:ext cx="8623237" cy="1597"/>
          </a:xfrm>
          <a:prstGeom prst="line">
            <a:avLst/>
          </a:prstGeom>
          <a:ln w="38100">
            <a:solidFill>
              <a:srgbClr val="C31A00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pic>
        <p:nvPicPr>
          <p:cNvPr id="93" name="nsf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0" y="5994400"/>
            <a:ext cx="711201" cy="711201"/>
          </a:xfrm>
          <a:prstGeom prst="rect">
            <a:avLst/>
          </a:prstGeom>
          <a:ln>
            <a:round/>
          </a:ln>
        </p:spPr>
      </p:pic>
      <p:pic>
        <p:nvPicPr>
          <p:cNvPr id="94" name="image30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990599"/>
            <a:ext cx="9144001" cy="5905500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Shape 95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38100" tIns="38100" rIns="38100" bIns="38100"/>
          <a:lstStyle>
            <a:lvl1pPr>
              <a:defRPr b="0" sz="3200"/>
            </a:lvl1pPr>
          </a:lstStyle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Coherent X-ray Imaging Instrument</a:t>
            </a:r>
          </a:p>
        </p:txBody>
      </p:sp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/>
        </p:nvSpPr>
        <p:spPr>
          <a:xfrm>
            <a:off x="0" y="990600"/>
            <a:ext cx="8623237" cy="1597"/>
          </a:xfrm>
          <a:prstGeom prst="line">
            <a:avLst/>
          </a:prstGeom>
          <a:ln w="38100">
            <a:solidFill>
              <a:srgbClr val="C31A00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pic>
        <p:nvPicPr>
          <p:cNvPr id="98" name="nsf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0" y="5994400"/>
            <a:ext cx="711201" cy="711201"/>
          </a:xfrm>
          <a:prstGeom prst="rect">
            <a:avLst/>
          </a:prstGeom>
          <a:ln>
            <a:round/>
          </a:ln>
        </p:spPr>
      </p:pic>
      <p:pic>
        <p:nvPicPr>
          <p:cNvPr id="99" name="image28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165225"/>
            <a:ext cx="9144000" cy="4330701"/>
          </a:xfrm>
          <a:prstGeom prst="rect">
            <a:avLst/>
          </a:prstGeom>
          <a:ln>
            <a:round/>
          </a:ln>
        </p:spPr>
      </p:pic>
      <p:sp>
        <p:nvSpPr>
          <p:cNvPr id="100" name="Shape 100"/>
          <p:cNvSpPr/>
          <p:nvPr/>
        </p:nvSpPr>
        <p:spPr>
          <a:xfrm>
            <a:off x="7392448" y="3133725"/>
            <a:ext cx="1704565" cy="48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 marL="40639" marR="40639" defTabSz="914400">
              <a:buClr>
                <a:srgbClr val="941100"/>
              </a:buClr>
              <a:buFont typeface="Arial Rounded MT Bold"/>
              <a:defRPr sz="1800"/>
            </a:pPr>
            <a:r>
              <a:rPr sz="1400">
                <a:solidFill>
                  <a:srgbClr val="941100"/>
                </a:solidFill>
                <a:uFill>
                  <a:solidFill>
                    <a:srgbClr val="9411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rPr>
              <a:t>Diagnostics &amp;</a:t>
            </a:r>
            <a:endParaRPr sz="2400">
              <a:uFill>
                <a:solidFill/>
              </a:uFill>
              <a:latin typeface="+mj-lt"/>
              <a:ea typeface="+mj-ea"/>
              <a:cs typeface="+mj-cs"/>
              <a:sym typeface="Arial"/>
            </a:endParaRPr>
          </a:p>
          <a:p>
            <a:pPr lvl="0" marL="40639" marR="40639" defTabSz="914400">
              <a:buClr>
                <a:srgbClr val="941100"/>
              </a:buClr>
              <a:buFont typeface="Arial Rounded MT Bold"/>
              <a:defRPr sz="1800"/>
            </a:pPr>
            <a:r>
              <a:rPr sz="1400">
                <a:solidFill>
                  <a:srgbClr val="941100"/>
                </a:solidFill>
                <a:uFill>
                  <a:solidFill>
                    <a:srgbClr val="9411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rPr>
              <a:t>Wavefront Monitor</a:t>
            </a:r>
          </a:p>
        </p:txBody>
      </p:sp>
      <p:sp>
        <p:nvSpPr>
          <p:cNvPr id="101" name="Shape 101"/>
          <p:cNvSpPr/>
          <p:nvPr/>
        </p:nvSpPr>
        <p:spPr>
          <a:xfrm rot="15060000">
            <a:off x="8024760" y="2059315"/>
            <a:ext cx="320677" cy="1600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5635" y="21600"/>
                  <a:pt x="10800" y="20794"/>
                  <a:pt x="10800" y="19800"/>
                </a:cubicBezTo>
                <a:lnTo>
                  <a:pt x="10800" y="12697"/>
                </a:lnTo>
                <a:cubicBezTo>
                  <a:pt x="10800" y="11703"/>
                  <a:pt x="5965" y="10897"/>
                  <a:pt x="0" y="10897"/>
                </a:cubicBezTo>
                <a:cubicBezTo>
                  <a:pt x="5965" y="10897"/>
                  <a:pt x="10800" y="10091"/>
                  <a:pt x="10800" y="9097"/>
                </a:cubicBezTo>
                <a:lnTo>
                  <a:pt x="10800" y="1800"/>
                </a:lnTo>
                <a:cubicBezTo>
                  <a:pt x="10800" y="806"/>
                  <a:pt x="15635" y="0"/>
                  <a:pt x="21600" y="0"/>
                </a:cubicBezTo>
              </a:path>
            </a:pathLst>
          </a:custGeom>
          <a:ln w="31750">
            <a:solidFill>
              <a:srgbClr val="941100"/>
            </a:solidFill>
            <a:round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102" name="Shape 102"/>
          <p:cNvSpPr/>
          <p:nvPr/>
        </p:nvSpPr>
        <p:spPr>
          <a:xfrm>
            <a:off x="5035550" y="3895725"/>
            <a:ext cx="2832100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marL="40639" marR="40639" defTabSz="914400">
              <a:buClr>
                <a:srgbClr val="941100"/>
              </a:buClr>
              <a:buFont typeface="Arial Rounded MT Bold"/>
              <a:defRPr sz="1400">
                <a:solidFill>
                  <a:srgbClr val="941100"/>
                </a:solidFill>
                <a:uFill>
                  <a:solidFill>
                    <a:srgbClr val="9411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400">
                <a:solidFill>
                  <a:srgbClr val="941100"/>
                </a:solidFill>
                <a:uFill>
                  <a:solidFill>
                    <a:srgbClr val="941100"/>
                  </a:solidFill>
                </a:uFill>
              </a:rPr>
              <a:t>1 micron Sample Environment</a:t>
            </a:r>
          </a:p>
        </p:txBody>
      </p:sp>
      <p:sp>
        <p:nvSpPr>
          <p:cNvPr id="103" name="Shape 103"/>
          <p:cNvSpPr/>
          <p:nvPr/>
        </p:nvSpPr>
        <p:spPr>
          <a:xfrm rot="15120000">
            <a:off x="5801844" y="2342841"/>
            <a:ext cx="366715" cy="2514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5635" y="21600"/>
                  <a:pt x="10800" y="20794"/>
                  <a:pt x="10800" y="19800"/>
                </a:cubicBezTo>
                <a:lnTo>
                  <a:pt x="10800" y="13375"/>
                </a:lnTo>
                <a:cubicBezTo>
                  <a:pt x="10800" y="12381"/>
                  <a:pt x="5965" y="11575"/>
                  <a:pt x="0" y="11575"/>
                </a:cubicBezTo>
                <a:cubicBezTo>
                  <a:pt x="5965" y="11575"/>
                  <a:pt x="10800" y="10769"/>
                  <a:pt x="10800" y="9775"/>
                </a:cubicBezTo>
                <a:lnTo>
                  <a:pt x="10800" y="1800"/>
                </a:lnTo>
                <a:cubicBezTo>
                  <a:pt x="10800" y="806"/>
                  <a:pt x="15635" y="0"/>
                  <a:pt x="21600" y="0"/>
                </a:cubicBezTo>
              </a:path>
            </a:pathLst>
          </a:custGeom>
          <a:ln w="31750">
            <a:solidFill>
              <a:srgbClr val="941100"/>
            </a:solidFill>
            <a:round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104" name="Shape 104"/>
          <p:cNvSpPr/>
          <p:nvPr/>
        </p:nvSpPr>
        <p:spPr>
          <a:xfrm>
            <a:off x="1024268" y="4871227"/>
            <a:ext cx="260350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lvl="0" marL="40639" marR="40639" algn="ctr" defTabSz="914400">
              <a:buClr>
                <a:srgbClr val="941100"/>
              </a:buClr>
              <a:buFont typeface="Arial Rounded MT Bold"/>
              <a:defRPr sz="1800"/>
            </a:pPr>
            <a:r>
              <a:rPr sz="1400">
                <a:solidFill>
                  <a:srgbClr val="941100"/>
                </a:solidFill>
                <a:uFill>
                  <a:solidFill>
                    <a:srgbClr val="9411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rPr>
              <a:t>1 micron KB</a:t>
            </a:r>
            <a:endParaRPr sz="2400">
              <a:uFill>
                <a:solidFill/>
              </a:uFill>
              <a:latin typeface="+mj-lt"/>
              <a:ea typeface="+mj-ea"/>
              <a:cs typeface="+mj-cs"/>
              <a:sym typeface="Arial"/>
            </a:endParaRPr>
          </a:p>
          <a:p>
            <a:pPr lvl="0" marL="40639" marR="40639" algn="ctr" defTabSz="914400">
              <a:buClr>
                <a:srgbClr val="941100"/>
              </a:buClr>
              <a:buFont typeface="Arial Rounded MT Bold"/>
              <a:defRPr sz="1800"/>
            </a:pPr>
            <a:r>
              <a:rPr sz="1400">
                <a:solidFill>
                  <a:srgbClr val="941100"/>
                </a:solidFill>
                <a:uFill>
                  <a:solidFill>
                    <a:srgbClr val="9411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rPr>
              <a:t>(inside thermal enclosure)</a:t>
            </a:r>
          </a:p>
        </p:txBody>
      </p:sp>
      <p:sp>
        <p:nvSpPr>
          <p:cNvPr id="105" name="Shape 105"/>
          <p:cNvSpPr/>
          <p:nvPr/>
        </p:nvSpPr>
        <p:spPr>
          <a:xfrm flipH="1" flipV="1">
            <a:off x="1952625" y="4414837"/>
            <a:ext cx="104775" cy="327026"/>
          </a:xfrm>
          <a:prstGeom prst="line">
            <a:avLst/>
          </a:prstGeom>
          <a:ln w="50800">
            <a:solidFill>
              <a:srgbClr val="941100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106" name="Shape 106"/>
          <p:cNvSpPr/>
          <p:nvPr/>
        </p:nvSpPr>
        <p:spPr>
          <a:xfrm flipH="1">
            <a:off x="1219200" y="1990725"/>
            <a:ext cx="152400" cy="1303338"/>
          </a:xfrm>
          <a:prstGeom prst="line">
            <a:avLst/>
          </a:prstGeom>
          <a:ln w="50800">
            <a:solidFill>
              <a:srgbClr val="941100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107" name="Shape 107"/>
          <p:cNvSpPr/>
          <p:nvPr/>
        </p:nvSpPr>
        <p:spPr>
          <a:xfrm>
            <a:off x="1371600" y="1990725"/>
            <a:ext cx="2362200" cy="674689"/>
          </a:xfrm>
          <a:prstGeom prst="line">
            <a:avLst/>
          </a:prstGeom>
          <a:ln w="50800">
            <a:solidFill>
              <a:srgbClr val="941100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108" name="Shape 108"/>
          <p:cNvSpPr/>
          <p:nvPr/>
        </p:nvSpPr>
        <p:spPr>
          <a:xfrm>
            <a:off x="622300" y="1685925"/>
            <a:ext cx="1752600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marL="40639" marR="40639" defTabSz="914400">
              <a:buClr>
                <a:srgbClr val="FFFFFF"/>
              </a:buClr>
              <a:buFont typeface="Arial Rounded MT Bold"/>
              <a:defRPr sz="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Diagnostics/Slits</a:t>
            </a:r>
          </a:p>
        </p:txBody>
      </p:sp>
      <p:sp>
        <p:nvSpPr>
          <p:cNvPr id="109" name="Shape 109"/>
          <p:cNvSpPr/>
          <p:nvPr/>
        </p:nvSpPr>
        <p:spPr>
          <a:xfrm>
            <a:off x="2590800" y="4437062"/>
            <a:ext cx="3860800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lvl="0" marL="40639" marR="40639" defTabSz="914400">
              <a:buClr>
                <a:srgbClr val="941100"/>
              </a:buClr>
              <a:buFont typeface="Arial Rounded MT Bold"/>
              <a:defRPr sz="1800"/>
            </a:pPr>
            <a:r>
              <a:rPr sz="1400">
                <a:solidFill>
                  <a:srgbClr val="941100"/>
                </a:solidFill>
                <a:uFill>
                  <a:solidFill>
                    <a:srgbClr val="9411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rPr>
              <a:t>0.1 micron KB &amp; Sample Environment</a:t>
            </a:r>
            <a:endParaRPr sz="2400">
              <a:uFill>
                <a:solidFill/>
              </a:uFill>
              <a:latin typeface="+mj-lt"/>
              <a:ea typeface="+mj-ea"/>
              <a:cs typeface="+mj-cs"/>
              <a:sym typeface="Arial"/>
            </a:endParaRPr>
          </a:p>
          <a:p>
            <a:pPr lvl="0" marL="40639" marR="40639" defTabSz="914400">
              <a:buClr>
                <a:srgbClr val="941100"/>
              </a:buClr>
              <a:buFont typeface="Arial Rounded MT Bold"/>
              <a:defRPr sz="1800"/>
            </a:pPr>
            <a:r>
              <a:rPr sz="1400">
                <a:solidFill>
                  <a:srgbClr val="941100"/>
                </a:solidFill>
                <a:uFill>
                  <a:solidFill>
                    <a:srgbClr val="9411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rPr>
              <a:t>Particle Injector and Ion TOF</a:t>
            </a:r>
          </a:p>
        </p:txBody>
      </p:sp>
      <p:sp>
        <p:nvSpPr>
          <p:cNvPr id="110" name="Shape 110"/>
          <p:cNvSpPr/>
          <p:nvPr/>
        </p:nvSpPr>
        <p:spPr>
          <a:xfrm rot="15120000">
            <a:off x="2931519" y="3699579"/>
            <a:ext cx="311151" cy="11414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5635" y="21600"/>
                  <a:pt x="10800" y="20794"/>
                  <a:pt x="10800" y="19800"/>
                </a:cubicBezTo>
                <a:lnTo>
                  <a:pt x="10800" y="12697"/>
                </a:lnTo>
                <a:cubicBezTo>
                  <a:pt x="10800" y="11703"/>
                  <a:pt x="5965" y="10897"/>
                  <a:pt x="0" y="10897"/>
                </a:cubicBezTo>
                <a:cubicBezTo>
                  <a:pt x="5965" y="10897"/>
                  <a:pt x="10800" y="10091"/>
                  <a:pt x="10800" y="9097"/>
                </a:cubicBezTo>
                <a:lnTo>
                  <a:pt x="10800" y="1800"/>
                </a:lnTo>
                <a:cubicBezTo>
                  <a:pt x="10800" y="806"/>
                  <a:pt x="15635" y="0"/>
                  <a:pt x="21600" y="0"/>
                </a:cubicBezTo>
              </a:path>
            </a:pathLst>
          </a:custGeom>
          <a:ln w="31750">
            <a:solidFill>
              <a:srgbClr val="941100"/>
            </a:solidFill>
            <a:round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111" name="Shape 111"/>
          <p:cNvSpPr/>
          <p:nvPr/>
        </p:nvSpPr>
        <p:spPr>
          <a:xfrm flipH="1">
            <a:off x="762000" y="1990725"/>
            <a:ext cx="609600" cy="1447800"/>
          </a:xfrm>
          <a:prstGeom prst="line">
            <a:avLst/>
          </a:prstGeom>
          <a:ln w="50800">
            <a:solidFill>
              <a:srgbClr val="941100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112" name="Shape 112"/>
          <p:cNvSpPr/>
          <p:nvPr/>
        </p:nvSpPr>
        <p:spPr>
          <a:xfrm>
            <a:off x="1371600" y="1990725"/>
            <a:ext cx="685800" cy="1143000"/>
          </a:xfrm>
          <a:prstGeom prst="line">
            <a:avLst/>
          </a:prstGeom>
          <a:ln w="50800">
            <a:solidFill>
              <a:srgbClr val="941100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113" name="Shape 113"/>
          <p:cNvSpPr/>
          <p:nvPr/>
        </p:nvSpPr>
        <p:spPr>
          <a:xfrm>
            <a:off x="3429000" y="1228725"/>
            <a:ext cx="1993900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marL="40639" marR="40639" defTabSz="914400">
              <a:buClr>
                <a:srgbClr val="FFFFFF"/>
              </a:buClr>
              <a:buFont typeface="Arial Rounded MT Bold"/>
              <a:defRPr sz="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Refocusing Lenses</a:t>
            </a:r>
          </a:p>
        </p:txBody>
      </p:sp>
      <p:sp>
        <p:nvSpPr>
          <p:cNvPr id="114" name="Shape 114"/>
          <p:cNvSpPr/>
          <p:nvPr/>
        </p:nvSpPr>
        <p:spPr>
          <a:xfrm flipH="1">
            <a:off x="3962400" y="1533525"/>
            <a:ext cx="533400" cy="1143000"/>
          </a:xfrm>
          <a:prstGeom prst="line">
            <a:avLst/>
          </a:prstGeom>
          <a:ln w="50800">
            <a:solidFill>
              <a:srgbClr val="941100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115" name="Shape 115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38100" tIns="38100" rIns="38100" bIns="38100"/>
          <a:lstStyle>
            <a:lvl1pPr>
              <a:defRPr b="0" sz="3200"/>
            </a:lvl1pPr>
          </a:lstStyle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CXI Layout</a:t>
            </a:r>
          </a:p>
        </p:txBody>
      </p:sp>
      <p:sp>
        <p:nvSpPr>
          <p:cNvPr id="116" name="Shape 116"/>
          <p:cNvSpPr/>
          <p:nvPr/>
        </p:nvSpPr>
        <p:spPr>
          <a:xfrm>
            <a:off x="228600" y="5572779"/>
            <a:ext cx="5118100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lvl="0" marL="40639" marR="40639" defTabSz="914400">
              <a:buClr>
                <a:srgbClr val="000000"/>
              </a:buClr>
              <a:buFont typeface="Helvetica"/>
              <a:defRPr sz="1800"/>
            </a:pPr>
            <a:r>
              <a:rPr sz="1400">
                <a:uFill>
                  <a:solidFill/>
                </a:uFill>
              </a:rPr>
              <a:t>Boutet &amp; Williams, New Journal of Physics </a:t>
            </a:r>
            <a:r>
              <a:rPr b="1" sz="1400">
                <a:uFill>
                  <a:solidFill/>
                </a:uFill>
              </a:rPr>
              <a:t>12</a:t>
            </a:r>
            <a:r>
              <a:rPr sz="1400">
                <a:uFill>
                  <a:solidFill/>
                </a:uFill>
              </a:rPr>
              <a:t>, 035024 (2010)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16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nodeType="afterEffect" presetClass="entr" presetSubtype="16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1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0" grpId="1"/>
      <p:bldP build="whole" bldLvl="1" animBg="1" rev="0" advAuto="0" spid="109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/>
        </p:nvSpPr>
        <p:spPr>
          <a:xfrm>
            <a:off x="0" y="990600"/>
            <a:ext cx="8623237" cy="1597"/>
          </a:xfrm>
          <a:prstGeom prst="line">
            <a:avLst/>
          </a:prstGeom>
          <a:ln w="38100">
            <a:solidFill>
              <a:srgbClr val="C31A00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pic>
        <p:nvPicPr>
          <p:cNvPr id="119" name="nsf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0" y="5994400"/>
            <a:ext cx="711201" cy="711201"/>
          </a:xfrm>
          <a:prstGeom prst="rect">
            <a:avLst/>
          </a:prstGeom>
          <a:ln>
            <a:round/>
          </a:ln>
        </p:spPr>
      </p:pic>
      <p:sp>
        <p:nvSpPr>
          <p:cNvPr id="120" name="Shape 120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38100" tIns="38100" rIns="38100" bIns="38100"/>
          <a:lstStyle>
            <a:lvl1pPr>
              <a:defRPr b="0" sz="2800"/>
            </a:lvl1pPr>
          </a:lstStyle>
          <a:p>
            <a:pPr lvl="0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Cornell-SLAC Pixel Array Detector (CSPAD)</a:t>
            </a:r>
          </a:p>
        </p:txBody>
      </p:sp>
      <p:sp>
        <p:nvSpPr>
          <p:cNvPr id="121" name="Shape 121"/>
          <p:cNvSpPr/>
          <p:nvPr>
            <p:ph type="body" idx="1"/>
          </p:nvPr>
        </p:nvSpPr>
        <p:spPr>
          <a:xfrm>
            <a:off x="292100" y="1219200"/>
            <a:ext cx="3822700" cy="4991101"/>
          </a:xfrm>
          <a:prstGeom prst="rect">
            <a:avLst/>
          </a:prstGeom>
        </p:spPr>
        <p:txBody>
          <a:bodyPr lIns="38100" tIns="38100" rIns="38100" bIns="38100"/>
          <a:lstStyle/>
          <a:p>
            <a:pPr lvl="0" marL="171450" indent="-171450">
              <a:lnSpc>
                <a:spcPct val="80000"/>
              </a:lnSpc>
              <a:spcBef>
                <a:spcPts val="300"/>
              </a:spcBef>
              <a:buClr>
                <a:srgbClr val="000000"/>
              </a:buClr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Cornell-SLAC Pixel Array Detector</a:t>
            </a:r>
            <a:endParaRPr sz="3200">
              <a:uFill>
                <a:solidFill/>
              </a:uFill>
            </a:endParaRPr>
          </a:p>
          <a:p>
            <a:pPr lvl="0" marL="171450" indent="-171450">
              <a:lnSpc>
                <a:spcPct val="80000"/>
              </a:lnSpc>
              <a:spcBef>
                <a:spcPts val="300"/>
              </a:spcBef>
              <a:buClr>
                <a:srgbClr val="000000"/>
              </a:buClr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2D Pixel Array Detector </a:t>
            </a:r>
            <a:endParaRPr sz="3200">
              <a:uFill>
                <a:solidFill/>
              </a:uFill>
            </a:endParaRPr>
          </a:p>
          <a:p>
            <a:pPr lvl="1" marL="600075" indent="-142875">
              <a:lnSpc>
                <a:spcPct val="80000"/>
              </a:lnSpc>
              <a:spcBef>
                <a:spcPts val="300"/>
              </a:spcBef>
              <a:buClr>
                <a:srgbClr val="000000"/>
              </a:buClr>
              <a:defRPr sz="1800">
                <a:uFillTx/>
              </a:defRPr>
            </a:pPr>
            <a:r>
              <a:rPr sz="1400">
                <a:uFill>
                  <a:solidFill/>
                </a:uFill>
              </a:rPr>
              <a:t>High resistivity Silicon (500 µm) for direct x-ray conversion.</a:t>
            </a:r>
            <a:endParaRPr sz="2800">
              <a:uFill>
                <a:solidFill/>
              </a:uFill>
            </a:endParaRPr>
          </a:p>
          <a:p>
            <a:pPr lvl="1" marL="600075" indent="-142875">
              <a:lnSpc>
                <a:spcPct val="80000"/>
              </a:lnSpc>
              <a:spcBef>
                <a:spcPts val="300"/>
              </a:spcBef>
              <a:buClr>
                <a:srgbClr val="000000"/>
              </a:buClr>
              <a:defRPr sz="1800">
                <a:uFillTx/>
              </a:defRPr>
            </a:pPr>
            <a:r>
              <a:rPr sz="1400">
                <a:uFill>
                  <a:solidFill/>
                </a:uFill>
              </a:rPr>
              <a:t>Reverse biased for full depletion.</a:t>
            </a:r>
            <a:endParaRPr sz="2800">
              <a:uFill>
                <a:solidFill/>
              </a:uFill>
            </a:endParaRPr>
          </a:p>
          <a:p>
            <a:pPr lvl="1" marL="600075" indent="-142875">
              <a:lnSpc>
                <a:spcPct val="80000"/>
              </a:lnSpc>
              <a:spcBef>
                <a:spcPts val="300"/>
              </a:spcBef>
              <a:buClr>
                <a:srgbClr val="000000"/>
              </a:buClr>
              <a:defRPr sz="1800">
                <a:uFillTx/>
              </a:defRPr>
            </a:pPr>
            <a:r>
              <a:rPr sz="1400">
                <a:uFill>
                  <a:solidFill/>
                </a:uFill>
              </a:rPr>
              <a:t>Bump-bonding connection to CMOS ASIC.</a:t>
            </a:r>
            <a:endParaRPr sz="2800">
              <a:uFill>
                <a:solidFill/>
              </a:uFill>
            </a:endParaRPr>
          </a:p>
          <a:p>
            <a:pPr lvl="0" marL="171450" indent="-171450">
              <a:lnSpc>
                <a:spcPct val="80000"/>
              </a:lnSpc>
              <a:spcBef>
                <a:spcPts val="300"/>
              </a:spcBef>
              <a:buClr>
                <a:srgbClr val="000000"/>
              </a:buClr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&lt;1 photon readout noise</a:t>
            </a:r>
            <a:endParaRPr sz="3200">
              <a:uFill>
                <a:solidFill/>
              </a:uFill>
            </a:endParaRPr>
          </a:p>
          <a:p>
            <a:pPr lvl="0" marL="171450" indent="-171450">
              <a:lnSpc>
                <a:spcPct val="80000"/>
              </a:lnSpc>
              <a:spcBef>
                <a:spcPts val="300"/>
              </a:spcBef>
              <a:buClr>
                <a:srgbClr val="000000"/>
              </a:buClr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110x110 µm</a:t>
            </a:r>
            <a:r>
              <a:rPr baseline="29999" sz="1600">
                <a:uFill>
                  <a:solidFill/>
                </a:uFill>
              </a:rPr>
              <a:t>2</a:t>
            </a:r>
            <a:r>
              <a:rPr sz="1600">
                <a:uFill>
                  <a:solidFill/>
                </a:uFill>
              </a:rPr>
              <a:t> pixels</a:t>
            </a:r>
            <a:endParaRPr sz="3200">
              <a:uFill>
                <a:solidFill/>
              </a:uFill>
            </a:endParaRPr>
          </a:p>
          <a:p>
            <a:pPr lvl="0" marL="171450" indent="-171450">
              <a:lnSpc>
                <a:spcPct val="80000"/>
              </a:lnSpc>
              <a:spcBef>
                <a:spcPts val="300"/>
              </a:spcBef>
              <a:buClr>
                <a:srgbClr val="000000"/>
              </a:buClr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1516 x1516 pixels</a:t>
            </a:r>
            <a:endParaRPr sz="3200">
              <a:uFill>
                <a:solidFill/>
              </a:uFill>
            </a:endParaRPr>
          </a:p>
          <a:p>
            <a:pPr lvl="0" marL="171450" indent="-171450">
              <a:lnSpc>
                <a:spcPct val="80000"/>
              </a:lnSpc>
              <a:spcBef>
                <a:spcPts val="300"/>
              </a:spcBef>
              <a:buClr>
                <a:srgbClr val="000000"/>
              </a:buClr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&gt;10</a:t>
            </a:r>
            <a:r>
              <a:rPr baseline="29999" sz="1600">
                <a:uFill>
                  <a:solidFill/>
                </a:uFill>
              </a:rPr>
              <a:t>3</a:t>
            </a:r>
            <a:r>
              <a:rPr sz="1600">
                <a:uFill>
                  <a:solidFill/>
                </a:uFill>
              </a:rPr>
              <a:t> dynamic range</a:t>
            </a:r>
            <a:endParaRPr sz="3200">
              <a:uFill>
                <a:solidFill/>
              </a:uFill>
            </a:endParaRPr>
          </a:p>
          <a:p>
            <a:pPr lvl="0" marL="171450" indent="-171450">
              <a:lnSpc>
                <a:spcPct val="80000"/>
              </a:lnSpc>
              <a:spcBef>
                <a:spcPts val="300"/>
              </a:spcBef>
              <a:buClr>
                <a:srgbClr val="000000"/>
              </a:buClr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120 Hz readout</a:t>
            </a:r>
            <a:endParaRPr sz="3200">
              <a:uFill>
                <a:solidFill/>
              </a:uFill>
            </a:endParaRPr>
          </a:p>
          <a:p>
            <a:pPr lvl="0" marL="342900">
              <a:lnSpc>
                <a:spcPct val="80000"/>
              </a:lnSpc>
              <a:spcBef>
                <a:spcPts val="300"/>
              </a:spcBef>
              <a:buClr>
                <a:srgbClr val="000000"/>
              </a:buClr>
              <a:defRPr sz="1800">
                <a:uFillTx/>
              </a:defRPr>
            </a:pPr>
            <a:endParaRPr sz="1600">
              <a:uFill>
                <a:solidFill/>
              </a:uFill>
            </a:endParaRPr>
          </a:p>
          <a:p>
            <a:pPr lvl="0" marL="171450" indent="-171450">
              <a:lnSpc>
                <a:spcPct val="80000"/>
              </a:lnSpc>
              <a:spcBef>
                <a:spcPts val="300"/>
              </a:spcBef>
              <a:buClr>
                <a:srgbClr val="000000"/>
              </a:buClr>
              <a:defRPr sz="1800">
                <a:uFillTx/>
              </a:defRPr>
            </a:pPr>
            <a:r>
              <a:rPr b="1" sz="1600">
                <a:uFill>
                  <a:solidFill/>
                </a:uFill>
              </a:rPr>
              <a:t>Tiled detector, permits variable ‘hole’ size</a:t>
            </a:r>
          </a:p>
        </p:txBody>
      </p:sp>
      <p:pic>
        <p:nvPicPr>
          <p:cNvPr id="122" name="image3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8637" y="4953000"/>
            <a:ext cx="1071563" cy="949326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Shape 123"/>
          <p:cNvSpPr/>
          <p:nvPr/>
        </p:nvSpPr>
        <p:spPr>
          <a:xfrm>
            <a:off x="1524000" y="4800600"/>
            <a:ext cx="2794000" cy="1117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500" tIns="63500" rIns="63500" bIns="63500">
            <a:spAutoFit/>
          </a:bodyPr>
          <a:lstStyle>
            <a:lvl1pPr marL="44450" marR="40639" defTabSz="822325">
              <a:lnSpc>
                <a:spcPct val="121000"/>
              </a:lnSpc>
              <a:buClr>
                <a:srgbClr val="A71500"/>
              </a:buClr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</a:tabLst>
              <a:defRPr i="1" sz="2000">
                <a:solidFill>
                  <a:srgbClr val="A71500"/>
                </a:solidFill>
                <a:uFill>
                  <a:solidFill>
                    <a:srgbClr val="A71500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uFillTx/>
              </a:defRPr>
            </a:pPr>
            <a:r>
              <a:rPr i="1" sz="2000">
                <a:solidFill>
                  <a:srgbClr val="A71500"/>
                </a:solidFill>
                <a:uFill>
                  <a:solidFill>
                    <a:srgbClr val="A71500"/>
                  </a:solidFill>
                </a:uFill>
              </a:rPr>
              <a:t>Collaboration with the Gruner Group at Cornell University</a:t>
            </a:r>
          </a:p>
        </p:txBody>
      </p:sp>
      <p:pic>
        <p:nvPicPr>
          <p:cNvPr id="124" name="image35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29200" y="1066800"/>
            <a:ext cx="3505200" cy="2628901"/>
          </a:xfrm>
          <a:prstGeom prst="rect">
            <a:avLst/>
          </a:prstGeom>
          <a:ln w="12700">
            <a:round/>
          </a:ln>
        </p:spPr>
      </p:pic>
      <p:pic>
        <p:nvPicPr>
          <p:cNvPr id="125" name="image36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29200" y="3737547"/>
            <a:ext cx="3505200" cy="2891853"/>
          </a:xfrm>
          <a:prstGeom prst="rect">
            <a:avLst/>
          </a:prstGeom>
          <a:ln w="12700">
            <a:round/>
          </a:ln>
        </p:spPr>
      </p:pic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/>
        </p:nvSpPr>
        <p:spPr>
          <a:xfrm>
            <a:off x="0" y="990600"/>
            <a:ext cx="8623237" cy="1597"/>
          </a:xfrm>
          <a:prstGeom prst="line">
            <a:avLst/>
          </a:prstGeom>
          <a:ln w="38100">
            <a:solidFill>
              <a:srgbClr val="C31A00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pic>
        <p:nvPicPr>
          <p:cNvPr id="128" name="nsf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0" y="5994400"/>
            <a:ext cx="711201" cy="711201"/>
          </a:xfrm>
          <a:prstGeom prst="rect">
            <a:avLst/>
          </a:prstGeom>
          <a:ln>
            <a:round/>
          </a:ln>
        </p:spPr>
      </p:pic>
      <p:sp>
        <p:nvSpPr>
          <p:cNvPr id="129" name="Shape 129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38100" tIns="38100" rIns="38100" bIns="38100"/>
          <a:lstStyle>
            <a:lvl1pPr>
              <a:defRPr b="0" sz="3000"/>
            </a:lvl1pPr>
          </a:lstStyle>
          <a:p>
            <a:pPr lvl="0">
              <a:defRPr sz="1800">
                <a:uFillTx/>
              </a:defRPr>
            </a:pPr>
            <a:r>
              <a:rPr sz="3000">
                <a:uFill>
                  <a:solidFill/>
                </a:uFill>
              </a:rPr>
              <a:t>High Resolution Structure of Lysozyme Obtained Using Serial Crystallography</a:t>
            </a:r>
          </a:p>
        </p:txBody>
      </p:sp>
      <p:pic>
        <p:nvPicPr>
          <p:cNvPr id="130" name="image40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4165" y="1219199"/>
            <a:ext cx="8610271" cy="4525964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Shape 131"/>
          <p:cNvSpPr/>
          <p:nvPr/>
        </p:nvSpPr>
        <p:spPr>
          <a:xfrm>
            <a:off x="5867400" y="3602735"/>
            <a:ext cx="2146300" cy="381001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round/>
          </a:ln>
        </p:spPr>
        <p:txBody>
          <a:bodyPr lIns="38100" tIns="38100" rIns="38100" bIns="38100" anchor="ctr"/>
          <a:lstStyle/>
          <a:p>
            <a:pPr lvl="0" marL="40639" marR="40639" algn="ctr" defTabSz="914400">
              <a:buClr>
                <a:srgbClr val="FFFFFF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32" name="Shape 132"/>
          <p:cNvSpPr/>
          <p:nvPr/>
        </p:nvSpPr>
        <p:spPr>
          <a:xfrm>
            <a:off x="6019800" y="3733800"/>
            <a:ext cx="2146300" cy="3810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round/>
          </a:ln>
        </p:spPr>
        <p:txBody>
          <a:bodyPr lIns="38100" tIns="38100" rIns="38100" bIns="38100" anchor="ctr"/>
          <a:lstStyle/>
          <a:p>
            <a:pPr lvl="0" marL="40639" marR="40639" algn="ctr" defTabSz="914400">
              <a:buClr>
                <a:srgbClr val="FFFFFF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33" name="Shape 133"/>
          <p:cNvSpPr/>
          <p:nvPr/>
        </p:nvSpPr>
        <p:spPr>
          <a:xfrm>
            <a:off x="6096000" y="1066800"/>
            <a:ext cx="2832100" cy="2667001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round/>
          </a:ln>
        </p:spPr>
        <p:txBody>
          <a:bodyPr lIns="38100" tIns="38100" rIns="38100" bIns="38100" anchor="ctr"/>
          <a:lstStyle/>
          <a:p>
            <a:pPr lvl="0" marL="40639" marR="40639" algn="ctr" defTabSz="914400">
              <a:buClr>
                <a:srgbClr val="FFFFFF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34" name="Shape 134"/>
          <p:cNvSpPr/>
          <p:nvPr/>
        </p:nvSpPr>
        <p:spPr>
          <a:xfrm>
            <a:off x="5997331" y="1371599"/>
            <a:ext cx="3009901" cy="2911030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lvl="0" marL="40639" marR="40639" defTabSz="914400">
              <a:buClr>
                <a:srgbClr val="000000"/>
              </a:buClr>
              <a:defRPr sz="1800"/>
            </a:pPr>
            <a:r>
              <a: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Dose is greatly reduced with 9 keV compared to 2 keV</a:t>
            </a:r>
            <a:endParaRPr sz="2400">
              <a:uFill>
                <a:solidFill/>
              </a:uFill>
              <a:latin typeface="+mj-lt"/>
              <a:ea typeface="+mj-ea"/>
              <a:cs typeface="+mj-cs"/>
              <a:sym typeface="Arial"/>
            </a:endParaRPr>
          </a:p>
          <a:p>
            <a:pPr lvl="0" marL="40639" marR="40639" defTabSz="914400">
              <a:buClr>
                <a:srgbClr val="000000"/>
              </a:buClr>
              <a:defRPr sz="1800"/>
            </a:pPr>
            <a:endParaRPr sz="2400">
              <a:uFill>
                <a:solidFill/>
              </a:uFill>
              <a:latin typeface="+mj-lt"/>
              <a:ea typeface="+mj-ea"/>
              <a:cs typeface="+mj-cs"/>
              <a:sym typeface="Arial"/>
            </a:endParaRPr>
          </a:p>
          <a:p>
            <a:pPr lvl="0" marL="40639" marR="40639" defTabSz="914400">
              <a:buClr>
                <a:srgbClr val="000000"/>
              </a:buClr>
              <a:defRPr sz="1800"/>
            </a:pPr>
            <a:r>
              <a: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~30 MGy or less with 3 micron focus and 1 x 1 x 3 micron crystals</a:t>
            </a:r>
          </a:p>
        </p:txBody>
      </p:sp>
      <p:sp>
        <p:nvSpPr>
          <p:cNvPr id="135" name="Shape 135"/>
          <p:cNvSpPr/>
          <p:nvPr/>
        </p:nvSpPr>
        <p:spPr>
          <a:xfrm>
            <a:off x="419100" y="6324600"/>
            <a:ext cx="8128000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400"/>
            </a:lvl1pPr>
          </a:lstStyle>
          <a:p>
            <a:pPr lvl="0">
              <a:defRPr sz="1800"/>
            </a:pPr>
            <a:r>
              <a:rPr sz="1400"/>
              <a:t> Boutet et al., High-resolution protein structure determination by serial femtosecond crystallography. Science , 337(6092):362–364, 2012.</a:t>
            </a:r>
          </a:p>
        </p:txBody>
      </p:sp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0" y="990600"/>
            <a:ext cx="8623237" cy="1597"/>
          </a:xfrm>
          <a:prstGeom prst="line">
            <a:avLst/>
          </a:prstGeom>
          <a:ln w="38100">
            <a:solidFill>
              <a:srgbClr val="C31A00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pic>
        <p:nvPicPr>
          <p:cNvPr id="138" name="nsf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0" y="5994400"/>
            <a:ext cx="711201" cy="711201"/>
          </a:xfrm>
          <a:prstGeom prst="rect">
            <a:avLst/>
          </a:prstGeom>
          <a:ln>
            <a:round/>
          </a:ln>
        </p:spPr>
      </p:pic>
      <p:sp>
        <p:nvSpPr>
          <p:cNvPr id="139" name="Shape 139"/>
          <p:cNvSpPr/>
          <p:nvPr>
            <p:ph type="body" idx="1"/>
          </p:nvPr>
        </p:nvSpPr>
        <p:spPr>
          <a:xfrm>
            <a:off x="5765800" y="1206500"/>
            <a:ext cx="2882900" cy="3657600"/>
          </a:xfrm>
          <a:prstGeom prst="rect">
            <a:avLst/>
          </a:prstGeom>
        </p:spPr>
        <p:txBody>
          <a:bodyPr lIns="38100" tIns="38100" rIns="38100" bIns="38100"/>
          <a:lstStyle/>
          <a:p>
            <a:pPr lvl="0" marL="220435" indent="-220435">
              <a:spcBef>
                <a:spcPts val="400"/>
              </a:spcBef>
              <a:buClr>
                <a:srgbClr val="000000"/>
              </a:buClr>
              <a:defRPr sz="1800">
                <a:uFillTx/>
              </a:defRPr>
            </a:pPr>
            <a:r>
              <a:rPr>
                <a:uFill>
                  <a:solidFill/>
                </a:uFill>
              </a:rPr>
              <a:t>Lysozyme single-shot diffraction at 9.3 keV, 40 fs pulses</a:t>
            </a:r>
            <a:endParaRPr sz="2800">
              <a:uFill>
                <a:solidFill/>
              </a:uFill>
            </a:endParaRPr>
          </a:p>
          <a:p>
            <a:pPr lvl="0" marL="220435" indent="-220435">
              <a:spcBef>
                <a:spcPts val="400"/>
              </a:spcBef>
              <a:buClr>
                <a:srgbClr val="000000"/>
              </a:buClr>
              <a:defRPr sz="1800">
                <a:uFillTx/>
              </a:defRPr>
            </a:pPr>
            <a:r>
              <a:rPr>
                <a:uFill>
                  <a:solidFill/>
                </a:uFill>
              </a:rPr>
              <a:t>Peaks observed to corner of the detector</a:t>
            </a:r>
            <a:endParaRPr sz="2800">
              <a:uFill>
                <a:solidFill/>
              </a:uFill>
            </a:endParaRPr>
          </a:p>
          <a:p>
            <a:pPr lvl="1" marL="647700" indent="-190500">
              <a:spcBef>
                <a:spcPts val="300"/>
              </a:spcBef>
              <a:buClr>
                <a:srgbClr val="000000"/>
              </a:buClr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&lt; 2 Å resolution</a:t>
            </a:r>
            <a:endParaRPr sz="2400">
              <a:uFill>
                <a:solidFill/>
              </a:uFill>
            </a:endParaRPr>
          </a:p>
          <a:p>
            <a:pPr lvl="0" marL="220435" indent="-220435">
              <a:spcBef>
                <a:spcPts val="400"/>
              </a:spcBef>
              <a:buClr>
                <a:srgbClr val="000000"/>
              </a:buClr>
              <a:defRPr sz="1800">
                <a:uFillTx/>
              </a:defRPr>
            </a:pPr>
            <a:r>
              <a:rPr b="1">
                <a:uFill>
                  <a:solidFill/>
                </a:uFill>
              </a:rPr>
              <a:t>Resolution limited by photon energy and experimental geometry</a:t>
            </a:r>
          </a:p>
        </p:txBody>
      </p:sp>
      <p:sp>
        <p:nvSpPr>
          <p:cNvPr id="140" name="Shape 140"/>
          <p:cNvSpPr/>
          <p:nvPr/>
        </p:nvSpPr>
        <p:spPr>
          <a:xfrm>
            <a:off x="5715001" y="5397500"/>
            <a:ext cx="1536701" cy="68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40639" marR="40639" defTabSz="914400">
              <a:buClr>
                <a:srgbClr val="000000"/>
              </a:buClr>
              <a:buFont typeface="Calibri"/>
              <a:defRPr b="1" sz="16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b="0" sz="1800">
                <a:uFillTx/>
              </a:defRPr>
            </a:pPr>
            <a:r>
              <a:rPr b="1" sz="1600">
                <a:uFill>
                  <a:solidFill/>
                </a:uFill>
              </a:rPr>
              <a:t>1.86 Å resolution in the corner</a:t>
            </a:r>
          </a:p>
        </p:txBody>
      </p:sp>
      <p:sp>
        <p:nvSpPr>
          <p:cNvPr id="141" name="Shape 141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38100" tIns="38100" rIns="38100" bIns="38100"/>
          <a:lstStyle>
            <a:lvl1pPr>
              <a:defRPr b="0" sz="3200"/>
            </a:lvl1pPr>
          </a:lstStyle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Lysozyme Bragg peaks are observed to the edge of the detector</a:t>
            </a:r>
          </a:p>
        </p:txBody>
      </p:sp>
      <p:pic>
        <p:nvPicPr>
          <p:cNvPr id="142" name="image4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5300" y="1104900"/>
            <a:ext cx="5168900" cy="5168900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Shape 143"/>
          <p:cNvSpPr/>
          <p:nvPr/>
        </p:nvSpPr>
        <p:spPr>
          <a:xfrm>
            <a:off x="393700" y="6324600"/>
            <a:ext cx="8128000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400"/>
            </a:lvl1pPr>
          </a:lstStyle>
          <a:p>
            <a:pPr lvl="0">
              <a:defRPr sz="1800"/>
            </a:pPr>
            <a:r>
              <a:rPr sz="1400"/>
              <a:t> Boutet et al., High-resolution protein structure determination by serial femtosecond crystallography. Science , 337(6092):362–364, 2012.</a:t>
            </a:r>
          </a:p>
        </p:txBody>
      </p:sp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0" y="990600"/>
            <a:ext cx="8623237" cy="1597"/>
          </a:xfrm>
          <a:prstGeom prst="line">
            <a:avLst/>
          </a:prstGeom>
          <a:ln w="38100">
            <a:solidFill>
              <a:srgbClr val="C31A00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pic>
        <p:nvPicPr>
          <p:cNvPr id="146" name="nsf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0" y="5994400"/>
            <a:ext cx="711201" cy="711201"/>
          </a:xfrm>
          <a:prstGeom prst="rect">
            <a:avLst/>
          </a:prstGeom>
          <a:ln>
            <a:round/>
          </a:ln>
        </p:spPr>
      </p:pic>
      <p:sp>
        <p:nvSpPr>
          <p:cNvPr id="147" name="Shape 147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38100" tIns="38100" rIns="38100" bIns="38100"/>
          <a:lstStyle>
            <a:lvl1pPr>
              <a:defRPr b="0"/>
            </a:lvl1pPr>
          </a:lstStyle>
          <a:p>
            <a:pPr lvl="0">
              <a:defRPr sz="1800">
                <a:uFillTx/>
              </a:defRPr>
            </a:pPr>
            <a:r>
              <a:rPr sz="3600">
                <a:uFill>
                  <a:solidFill/>
                </a:uFill>
              </a:rPr>
              <a:t>Liquid Jet Development at ASU</a:t>
            </a:r>
          </a:p>
        </p:txBody>
      </p:sp>
      <p:sp>
        <p:nvSpPr>
          <p:cNvPr id="148" name="Shape 148"/>
          <p:cNvSpPr/>
          <p:nvPr>
            <p:ph type="body" idx="1"/>
          </p:nvPr>
        </p:nvSpPr>
        <p:spPr>
          <a:xfrm>
            <a:off x="304800" y="1143000"/>
            <a:ext cx="8623300" cy="4381500"/>
          </a:xfrm>
          <a:prstGeom prst="rect">
            <a:avLst/>
          </a:prstGeom>
        </p:spPr>
        <p:txBody>
          <a:bodyPr lIns="38100" tIns="38100" rIns="38100" bIns="38100"/>
          <a:lstStyle/>
          <a:p>
            <a:pPr lvl="0" marL="195942" indent="-195942">
              <a:spcBef>
                <a:spcPts val="300"/>
              </a:spcBef>
              <a:buClr>
                <a:srgbClr val="000000"/>
              </a:buClr>
              <a:defRPr sz="1800">
                <a:uFillTx/>
              </a:defRPr>
            </a:pPr>
            <a:r>
              <a:rPr b="1" sz="1600">
                <a:uFill>
                  <a:solidFill/>
                </a:uFill>
              </a:rPr>
              <a:t>Many years of development by ASU at the ALS to optimize the system</a:t>
            </a:r>
            <a:endParaRPr sz="2800">
              <a:uFill>
                <a:solidFill/>
              </a:uFill>
            </a:endParaRPr>
          </a:p>
          <a:p>
            <a:pPr lvl="0" marL="195942" indent="-195942">
              <a:spcBef>
                <a:spcPts val="300"/>
              </a:spcBef>
              <a:buClr>
                <a:srgbClr val="000000"/>
              </a:buClr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Liquid jet for LCLS uses gas focusing</a:t>
            </a:r>
            <a:endParaRPr sz="2800">
              <a:uFill>
                <a:solidFill/>
              </a:uFill>
            </a:endParaRPr>
          </a:p>
          <a:p>
            <a:pPr lvl="1" marL="623887" indent="-166687">
              <a:lnSpc>
                <a:spcPct val="80000"/>
              </a:lnSpc>
              <a:spcBef>
                <a:spcPts val="300"/>
              </a:spcBef>
              <a:buClr>
                <a:srgbClr val="000000"/>
              </a:buClr>
              <a:defRPr sz="1800">
                <a:uFillTx/>
              </a:defRPr>
            </a:pPr>
            <a:r>
              <a:rPr sz="1400">
                <a:uFill>
                  <a:solidFill/>
                </a:uFill>
              </a:rPr>
              <a:t>Prevents clogging </a:t>
            </a:r>
            <a:endParaRPr sz="2400">
              <a:uFill>
                <a:solidFill/>
              </a:uFill>
            </a:endParaRPr>
          </a:p>
          <a:p>
            <a:pPr lvl="1" marL="623887" indent="-166687">
              <a:lnSpc>
                <a:spcPct val="80000"/>
              </a:lnSpc>
              <a:spcBef>
                <a:spcPts val="300"/>
              </a:spcBef>
              <a:buClr>
                <a:srgbClr val="000000"/>
              </a:buClr>
              <a:defRPr sz="1800">
                <a:uFillTx/>
              </a:defRPr>
            </a:pPr>
            <a:r>
              <a:rPr sz="1400">
                <a:uFill>
                  <a:solidFill/>
                </a:uFill>
              </a:rPr>
              <a:t>Submicron droplets from a bigger nozzle</a:t>
            </a:r>
            <a:endParaRPr sz="2400">
              <a:uFill>
                <a:solidFill/>
              </a:uFill>
            </a:endParaRPr>
          </a:p>
          <a:p>
            <a:pPr lvl="0" marL="195942" indent="-195942">
              <a:spcBef>
                <a:spcPts val="300"/>
              </a:spcBef>
              <a:buClr>
                <a:srgbClr val="000000"/>
              </a:buClr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Jet velocity</a:t>
            </a:r>
            <a:endParaRPr sz="2800">
              <a:uFill>
                <a:solidFill/>
              </a:uFill>
            </a:endParaRPr>
          </a:p>
          <a:p>
            <a:pPr lvl="1" marL="623887" indent="-166687">
              <a:lnSpc>
                <a:spcPct val="80000"/>
              </a:lnSpc>
              <a:spcBef>
                <a:spcPts val="300"/>
              </a:spcBef>
              <a:buClr>
                <a:srgbClr val="000000"/>
              </a:buClr>
              <a:defRPr sz="1800">
                <a:uFillTx/>
              </a:defRPr>
            </a:pPr>
            <a:r>
              <a:rPr sz="1400">
                <a:uFill>
                  <a:solidFill/>
                </a:uFill>
              </a:rPr>
              <a:t>~10 m/s</a:t>
            </a:r>
            <a:endParaRPr sz="2400">
              <a:uFill>
                <a:solidFill/>
              </a:uFill>
            </a:endParaRPr>
          </a:p>
          <a:p>
            <a:pPr lvl="0" marL="195942" indent="-195942">
              <a:spcBef>
                <a:spcPts val="300"/>
              </a:spcBef>
              <a:buClr>
                <a:srgbClr val="000000"/>
              </a:buClr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Jet diameter</a:t>
            </a:r>
            <a:endParaRPr sz="2800">
              <a:uFill>
                <a:solidFill/>
              </a:uFill>
            </a:endParaRPr>
          </a:p>
          <a:p>
            <a:pPr lvl="1" marL="623887" indent="-166687">
              <a:lnSpc>
                <a:spcPct val="80000"/>
              </a:lnSpc>
              <a:spcBef>
                <a:spcPts val="300"/>
              </a:spcBef>
              <a:buClr>
                <a:srgbClr val="000000"/>
              </a:buClr>
              <a:defRPr sz="1800">
                <a:uFillTx/>
              </a:defRPr>
            </a:pPr>
            <a:r>
              <a:rPr sz="1400">
                <a:uFill>
                  <a:solidFill/>
                </a:uFill>
              </a:rPr>
              <a:t>~4 micron</a:t>
            </a:r>
          </a:p>
        </p:txBody>
      </p:sp>
      <p:pic>
        <p:nvPicPr>
          <p:cNvPr id="149" name="image13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70283" y="3048000"/>
            <a:ext cx="7028070" cy="2909621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Shape 150"/>
          <p:cNvSpPr/>
          <p:nvPr/>
        </p:nvSpPr>
        <p:spPr>
          <a:xfrm>
            <a:off x="3581400" y="6044624"/>
            <a:ext cx="4508500" cy="5267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lvl="0" marL="40639" marR="40639" defTabSz="914400">
              <a:buClr>
                <a:srgbClr val="000000"/>
              </a:buClr>
              <a:defRPr sz="1800"/>
            </a:pPr>
            <a:r>
              <a:rPr sz="16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U. Weierstall,  J. C. H. Spence, and R. B. Doak</a:t>
            </a:r>
            <a:endParaRPr sz="2400">
              <a:uFill>
                <a:solidFill/>
              </a:uFill>
              <a:latin typeface="+mj-lt"/>
              <a:ea typeface="+mj-ea"/>
              <a:cs typeface="+mj-cs"/>
              <a:sym typeface="Arial"/>
            </a:endParaRPr>
          </a:p>
          <a:p>
            <a:pPr lvl="0" marL="40639" marR="40639" defTabSz="914400">
              <a:buClr>
                <a:srgbClr val="000000"/>
              </a:buClr>
              <a:defRPr sz="1800"/>
            </a:pPr>
            <a:r>
              <a:rPr sz="16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Rev. Sci. Instrum. </a:t>
            </a:r>
            <a:r>
              <a:rPr b="1" sz="16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83</a:t>
            </a:r>
            <a:r>
              <a:rPr sz="16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, 035108 (2012) </a:t>
            </a:r>
          </a:p>
        </p:txBody>
      </p:sp>
      <p:pic>
        <p:nvPicPr>
          <p:cNvPr id="151" name="image14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15000" y="1752600"/>
            <a:ext cx="2307195" cy="685800"/>
          </a:xfrm>
          <a:prstGeom prst="rect">
            <a:avLst/>
          </a:prstGeom>
          <a:ln w="12700">
            <a:round/>
          </a:ln>
        </p:spPr>
      </p:pic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uFillTx/>
              </a:defRPr>
            </a:pPr>
            <a:r>
              <a:rPr b="1" sz="2400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</a:rPr>
              <a:t>LCP stream hit by XFEL beam</a:t>
            </a:r>
          </a:p>
        </p:txBody>
      </p:sp>
      <p:pic>
        <p:nvPicPr>
          <p:cNvPr id="154" name="20130325_140552-15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77800" y="1016000"/>
            <a:ext cx="6896100" cy="5172075"/>
          </a:xfrm>
          <a:prstGeom prst="rect">
            <a:avLst/>
          </a:prstGeom>
        </p:spPr>
      </p:pic>
      <p:sp>
        <p:nvSpPr>
          <p:cNvPr id="155" name="Shape 155"/>
          <p:cNvSpPr/>
          <p:nvPr/>
        </p:nvSpPr>
        <p:spPr>
          <a:xfrm flipH="1" flipV="1">
            <a:off x="3391495" y="2797416"/>
            <a:ext cx="12701" cy="12701"/>
          </a:xfrm>
          <a:prstGeom prst="line">
            <a:avLst/>
          </a:prstGeom>
          <a:ln w="76200">
            <a:solidFill>
              <a:srgbClr val="FFFFFF"/>
            </a:solidFill>
            <a:round/>
            <a:headEnd type="stealth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156" name="Shape 156"/>
          <p:cNvSpPr/>
          <p:nvPr/>
        </p:nvSpPr>
        <p:spPr>
          <a:xfrm>
            <a:off x="2692400" y="2336800"/>
            <a:ext cx="1516718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40639" marR="40639" defTabSz="914400">
              <a:defRPr b="1"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uFillTx/>
              </a:defRPr>
            </a:pPr>
            <a:r>
              <a:rPr b="1"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X-ray pulses</a:t>
            </a:r>
          </a:p>
        </p:txBody>
      </p:sp>
      <p:sp>
        <p:nvSpPr>
          <p:cNvPr id="157" name="Shape 157"/>
          <p:cNvSpPr/>
          <p:nvPr/>
        </p:nvSpPr>
        <p:spPr>
          <a:xfrm>
            <a:off x="0" y="6337300"/>
            <a:ext cx="9144000" cy="385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40639" marR="40639" defTabSz="914400">
              <a:defRPr sz="20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green laser illumination synchronized with the LCLS X-ray pulses at 120 Hz</a:t>
            </a:r>
          </a:p>
        </p:txBody>
      </p:sp>
      <p:sp>
        <p:nvSpPr>
          <p:cNvPr id="158" name="Shape 158"/>
          <p:cNvSpPr/>
          <p:nvPr/>
        </p:nvSpPr>
        <p:spPr>
          <a:xfrm flipH="1">
            <a:off x="415153" y="5618539"/>
            <a:ext cx="12799" cy="12602"/>
          </a:xfrm>
          <a:prstGeom prst="line">
            <a:avLst/>
          </a:prstGeom>
          <a:ln w="76200">
            <a:solidFill>
              <a:srgbClr val="FFFFFF"/>
            </a:solidFill>
            <a:round/>
            <a:headEnd type="triangle" len="sm"/>
            <a:tailEnd type="triangle" len="sm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159" name="Shape 159"/>
          <p:cNvSpPr/>
          <p:nvPr/>
        </p:nvSpPr>
        <p:spPr>
          <a:xfrm>
            <a:off x="622300" y="5664200"/>
            <a:ext cx="902678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40639" marR="40639" defTabSz="914400">
              <a:defRPr b="1"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uFillTx/>
              </a:defRPr>
            </a:pPr>
            <a:r>
              <a:rPr b="1"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100μm</a:t>
            </a:r>
          </a:p>
        </p:txBody>
      </p:sp>
      <p:sp>
        <p:nvSpPr>
          <p:cNvPr id="160" name="Shape 160"/>
          <p:cNvSpPr/>
          <p:nvPr/>
        </p:nvSpPr>
        <p:spPr>
          <a:xfrm>
            <a:off x="7124700" y="2362200"/>
            <a:ext cx="2044700" cy="1845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40639" marR="40639" defTabSz="914400">
              <a:defRPr sz="1800"/>
            </a:pPr>
            <a:r>
              <a:rPr sz="20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1.6 mm/sec (190 nL/min)</a:t>
            </a:r>
            <a:endParaRPr sz="2000">
              <a:uFill>
                <a:solidFill/>
              </a:uFill>
              <a:latin typeface="+mj-lt"/>
              <a:ea typeface="+mj-ea"/>
              <a:cs typeface="+mj-cs"/>
              <a:sym typeface="Arial"/>
            </a:endParaRPr>
          </a:p>
          <a:p>
            <a:pPr lvl="0" marL="40639" marR="40639" defTabSz="914400">
              <a:defRPr sz="1800"/>
            </a:pPr>
            <a:endParaRPr sz="2000">
              <a:uFill>
                <a:solidFill/>
              </a:uFill>
              <a:latin typeface="+mj-lt"/>
              <a:ea typeface="+mj-ea"/>
              <a:cs typeface="+mj-cs"/>
              <a:sym typeface="Arial"/>
            </a:endParaRPr>
          </a:p>
          <a:p>
            <a:pPr lvl="0" marL="40639" marR="40639" defTabSz="914400">
              <a:defRPr sz="1800"/>
            </a:pPr>
            <a:r>
              <a:rPr sz="20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LCLS at 120Hz</a:t>
            </a:r>
            <a:endParaRPr sz="2000">
              <a:uFill>
                <a:solidFill/>
              </a:uFill>
              <a:latin typeface="+mj-lt"/>
              <a:ea typeface="+mj-ea"/>
              <a:cs typeface="+mj-cs"/>
              <a:sym typeface="Arial"/>
            </a:endParaRPr>
          </a:p>
          <a:p>
            <a:pPr lvl="0" marL="40639" marR="40639" defTabSz="914400">
              <a:defRPr sz="1800"/>
            </a:pPr>
            <a:endParaRPr sz="2000">
              <a:uFill>
                <a:solidFill/>
              </a:uFill>
              <a:latin typeface="+mj-lt"/>
              <a:ea typeface="+mj-ea"/>
              <a:cs typeface="+mj-cs"/>
              <a:sym typeface="Arial"/>
            </a:endParaRPr>
          </a:p>
          <a:p>
            <a:pPr lvl="0" marL="40639" marR="40639" defTabSz="914400">
              <a:defRPr sz="1800"/>
            </a:pPr>
            <a:r>
              <a:rPr sz="20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50 μm jet 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6" fill="hold"/>
                                        <p:tgtEl>
                                          <p:spTgt spid="1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/>
        </p:nvSpPr>
        <p:spPr>
          <a:xfrm>
            <a:off x="0" y="990600"/>
            <a:ext cx="8623237" cy="1597"/>
          </a:xfrm>
          <a:prstGeom prst="line">
            <a:avLst/>
          </a:prstGeom>
          <a:ln w="38100">
            <a:solidFill>
              <a:srgbClr val="C31A00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pic>
        <p:nvPicPr>
          <p:cNvPr id="163" name="nsf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0" y="5994400"/>
            <a:ext cx="711201" cy="711201"/>
          </a:xfrm>
          <a:prstGeom prst="rect">
            <a:avLst/>
          </a:prstGeom>
          <a:ln>
            <a:round/>
          </a:ln>
        </p:spPr>
      </p:pic>
      <p:pic>
        <p:nvPicPr>
          <p:cNvPr id="164" name="image7.jpg"/>
          <p:cNvPicPr/>
          <p:nvPr/>
        </p:nvPicPr>
        <p:blipFill>
          <a:blip r:embed="rId3">
            <a:extLst/>
          </a:blip>
          <a:srcRect l="43912" t="38903" r="30188" b="44212"/>
          <a:stretch>
            <a:fillRect/>
          </a:stretch>
        </p:blipFill>
        <p:spPr>
          <a:xfrm rot="5400000">
            <a:off x="4943675" y="2514598"/>
            <a:ext cx="5367865" cy="2624668"/>
          </a:xfrm>
          <a:prstGeom prst="rect">
            <a:avLst/>
          </a:prstGeom>
          <a:ln w="12700">
            <a:round/>
          </a:ln>
        </p:spPr>
      </p:pic>
      <p:sp>
        <p:nvSpPr>
          <p:cNvPr id="165" name="Shape 165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 anchor="b"/>
          <a:lstStyle/>
          <a:p>
            <a:pPr lvl="0">
              <a:defRPr b="0" sz="1800">
                <a:uFillTx/>
              </a:defRPr>
            </a:pPr>
            <a:r>
              <a:rPr sz="3600">
                <a:uFill>
                  <a:solidFill/>
                </a:uFill>
              </a:rPr>
              <a:t>Electrokinetic Injection for PCS at CXI:	</a:t>
            </a:r>
            <a:br>
              <a:rPr sz="3600">
                <a:uFill>
                  <a:solidFill/>
                </a:uFill>
              </a:rPr>
            </a:br>
            <a:r>
              <a:rPr sz="3600">
                <a:uFill>
                  <a:solidFill/>
                </a:uFill>
              </a:rPr>
              <a:t>MESH on a Stick</a:t>
            </a:r>
          </a:p>
        </p:txBody>
      </p:sp>
      <p:sp>
        <p:nvSpPr>
          <p:cNvPr id="166" name="Shape 166"/>
          <p:cNvSpPr/>
          <p:nvPr>
            <p:ph type="body" idx="1"/>
          </p:nvPr>
        </p:nvSpPr>
        <p:spPr>
          <a:xfrm>
            <a:off x="457200" y="1243583"/>
            <a:ext cx="5715000" cy="5065523"/>
          </a:xfrm>
          <a:prstGeom prst="rect">
            <a:avLst/>
          </a:prstGeom>
        </p:spPr>
        <p:txBody>
          <a:bodyPr/>
          <a:lstStyle/>
          <a:p>
            <a:pPr lvl="0" marL="342900">
              <a:lnSpc>
                <a:spcPct val="108000"/>
              </a:lnSpc>
              <a:buClr>
                <a:srgbClr val="AA3041"/>
              </a:buClr>
              <a:buChar char="-"/>
              <a:defRPr sz="1800">
                <a:uFillTx/>
              </a:defRPr>
            </a:pPr>
            <a:r>
              <a:rPr sz="2220">
                <a:uFill>
                  <a:solidFill/>
                </a:uFill>
              </a:rPr>
              <a:t>Low flowrates (100’s nl/min)</a:t>
            </a:r>
            <a:endParaRPr sz="2220">
              <a:uFill>
                <a:solidFill/>
              </a:uFill>
            </a:endParaRPr>
          </a:p>
          <a:p>
            <a:pPr lvl="1" marL="800100" indent="-342900">
              <a:lnSpc>
                <a:spcPct val="108000"/>
              </a:lnSpc>
              <a:spcBef>
                <a:spcPts val="0"/>
              </a:spcBef>
              <a:buClr>
                <a:srgbClr val="AA3041"/>
              </a:buClr>
              <a:buChar char="-"/>
              <a:defRPr sz="1800">
                <a:uFillTx/>
              </a:defRPr>
            </a:pPr>
            <a:r>
              <a:rPr sz="2035">
                <a:uFill>
                  <a:solidFill/>
                </a:uFill>
              </a:rPr>
              <a:t>Viscous media slows flow</a:t>
            </a:r>
            <a:endParaRPr sz="2035">
              <a:uFill>
                <a:solidFill/>
              </a:uFill>
            </a:endParaRPr>
          </a:p>
          <a:p>
            <a:pPr lvl="1" marL="800100" indent="-342900">
              <a:lnSpc>
                <a:spcPct val="108000"/>
              </a:lnSpc>
              <a:spcBef>
                <a:spcPts val="0"/>
              </a:spcBef>
              <a:buClr>
                <a:srgbClr val="AA3041"/>
              </a:buClr>
              <a:buChar char="-"/>
              <a:defRPr sz="1800">
                <a:uFillTx/>
              </a:defRPr>
            </a:pPr>
            <a:r>
              <a:rPr sz="2035">
                <a:uFill>
                  <a:solidFill/>
                </a:uFill>
              </a:rPr>
              <a:t>Crystal-friendly additives such as glycerol, sucrose, and PEGs</a:t>
            </a:r>
            <a:endParaRPr sz="2035">
              <a:uFill>
                <a:solidFill/>
              </a:uFill>
            </a:endParaRPr>
          </a:p>
          <a:p>
            <a:pPr lvl="0" marL="342900">
              <a:lnSpc>
                <a:spcPct val="108000"/>
              </a:lnSpc>
              <a:buClr>
                <a:srgbClr val="AA3041"/>
              </a:buClr>
              <a:buChar char="-"/>
              <a:defRPr sz="1800">
                <a:uFillTx/>
              </a:defRPr>
            </a:pPr>
            <a:r>
              <a:rPr sz="2220">
                <a:uFill>
                  <a:solidFill/>
                </a:uFill>
              </a:rPr>
              <a:t>Filter- and union-less setup</a:t>
            </a:r>
            <a:endParaRPr sz="2220">
              <a:uFill>
                <a:solidFill/>
              </a:uFill>
            </a:endParaRPr>
          </a:p>
          <a:p>
            <a:pPr lvl="1" marL="800100" indent="-342900">
              <a:lnSpc>
                <a:spcPct val="108000"/>
              </a:lnSpc>
              <a:spcBef>
                <a:spcPts val="0"/>
              </a:spcBef>
              <a:buClr>
                <a:srgbClr val="AA3041"/>
              </a:buClr>
              <a:buChar char="-"/>
              <a:defRPr sz="1800">
                <a:uFillTx/>
              </a:defRPr>
            </a:pPr>
            <a:r>
              <a:rPr sz="2035">
                <a:uFill>
                  <a:solidFill/>
                </a:uFill>
              </a:rPr>
              <a:t>Continuous capillary from reservoir to tip (ID: 50 – 100 µm), 1.5 m long</a:t>
            </a:r>
            <a:endParaRPr sz="2035">
              <a:uFill>
                <a:solidFill/>
              </a:uFill>
            </a:endParaRPr>
          </a:p>
          <a:p>
            <a:pPr lvl="0" marL="342900">
              <a:lnSpc>
                <a:spcPct val="108000"/>
              </a:lnSpc>
              <a:buClr>
                <a:srgbClr val="AA3041"/>
              </a:buClr>
              <a:buChar char="-"/>
              <a:defRPr sz="1800">
                <a:uFillTx/>
              </a:defRPr>
            </a:pPr>
            <a:r>
              <a:rPr sz="2220">
                <a:uFill>
                  <a:solidFill/>
                </a:uFill>
              </a:rPr>
              <a:t>Carrier fluid should contain ions (~100 mM) and a viscous additive (e.g. 30% glycerol)</a:t>
            </a:r>
            <a:endParaRPr sz="2220">
              <a:uFill>
                <a:solidFill/>
              </a:uFill>
            </a:endParaRPr>
          </a:p>
          <a:p>
            <a:pPr lvl="1" marL="800100" indent="-342900">
              <a:lnSpc>
                <a:spcPct val="108000"/>
              </a:lnSpc>
              <a:spcBef>
                <a:spcPts val="0"/>
              </a:spcBef>
              <a:buClr>
                <a:srgbClr val="AA3041"/>
              </a:buClr>
              <a:buChar char="-"/>
              <a:defRPr sz="1800">
                <a:uFillTx/>
              </a:defRPr>
            </a:pPr>
            <a:r>
              <a:rPr sz="2035">
                <a:uFill>
                  <a:solidFill/>
                </a:uFill>
              </a:rPr>
              <a:t>Common to most cryo-protectant mother liquors</a:t>
            </a:r>
            <a:endParaRPr sz="2035">
              <a:uFill>
                <a:solidFill/>
              </a:uFill>
            </a:endParaRPr>
          </a:p>
          <a:p>
            <a:pPr lvl="0" marL="342900">
              <a:lnSpc>
                <a:spcPct val="108000"/>
              </a:lnSpc>
              <a:buClr>
                <a:srgbClr val="AA3041"/>
              </a:buClr>
              <a:buChar char="-"/>
              <a:defRPr sz="1800">
                <a:uFillTx/>
              </a:defRPr>
            </a:pPr>
            <a:r>
              <a:rPr sz="2220">
                <a:uFill>
                  <a:solidFill/>
                </a:uFill>
              </a:rPr>
              <a:t>Applied voltages ~3 kV</a:t>
            </a:r>
            <a:endParaRPr sz="2220">
              <a:uFill>
                <a:solidFill/>
              </a:uFill>
            </a:endParaRPr>
          </a:p>
          <a:p>
            <a:pPr lvl="0" marL="342900">
              <a:lnSpc>
                <a:spcPct val="108000"/>
              </a:lnSpc>
              <a:buClr>
                <a:srgbClr val="AA3041"/>
              </a:buClr>
              <a:buChar char="-"/>
              <a:defRPr sz="1800">
                <a:uFillTx/>
              </a:defRPr>
            </a:pPr>
            <a:r>
              <a:rPr sz="2220">
                <a:uFill>
                  <a:solidFill/>
                </a:uFill>
              </a:rPr>
              <a:t>Contact Ray Sierra from PULSE</a:t>
            </a:r>
          </a:p>
        </p:txBody>
      </p:sp>
      <p:grpSp>
        <p:nvGrpSpPr>
          <p:cNvPr id="169" name="Group 169"/>
          <p:cNvGrpSpPr/>
          <p:nvPr/>
        </p:nvGrpSpPr>
        <p:grpSpPr>
          <a:xfrm>
            <a:off x="7772400" y="1371600"/>
            <a:ext cx="986918" cy="465763"/>
            <a:chOff x="0" y="0"/>
            <a:chExt cx="986917" cy="465762"/>
          </a:xfrm>
        </p:grpSpPr>
        <p:sp>
          <p:nvSpPr>
            <p:cNvPr id="167" name="Shape 167"/>
            <p:cNvSpPr/>
            <p:nvPr/>
          </p:nvSpPr>
          <p:spPr>
            <a:xfrm>
              <a:off x="0" y="0"/>
              <a:ext cx="952500" cy="0"/>
            </a:xfrm>
            <a:prstGeom prst="line">
              <a:avLst/>
            </a:prstGeom>
            <a:noFill/>
            <a:ln w="762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  <p:sp>
          <p:nvSpPr>
            <p:cNvPr id="168" name="Shape 168"/>
            <p:cNvSpPr/>
            <p:nvPr/>
          </p:nvSpPr>
          <p:spPr>
            <a:xfrm>
              <a:off x="95377" y="43933"/>
              <a:ext cx="891541" cy="421830"/>
            </a:xfrm>
            <a:prstGeom prst="rect">
              <a:avLst/>
            </a:prstGeom>
            <a:noFill/>
            <a:ln w="12700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>
              <a:lvl1pPr marL="40639" marR="40639" defTabSz="914400">
                <a:buClr>
                  <a:srgbClr val="FFFFFF"/>
                </a:buClr>
                <a:defRPr sz="2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2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6 mm</a:t>
              </a:r>
            </a:p>
          </p:txBody>
        </p:sp>
      </p:grpSp>
    </p:spTree>
  </p:cSld>
  <p:clrMapOvr>
    <a:masterClrMapping/>
  </p:clrMapOvr>
  <p:transition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/>
        </p:nvSpPr>
        <p:spPr>
          <a:xfrm>
            <a:off x="0" y="990600"/>
            <a:ext cx="8623237" cy="1597"/>
          </a:xfrm>
          <a:prstGeom prst="line">
            <a:avLst/>
          </a:prstGeom>
          <a:ln w="38100">
            <a:solidFill>
              <a:srgbClr val="C31A00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pic>
        <p:nvPicPr>
          <p:cNvPr id="172" name="nsf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0" y="5994400"/>
            <a:ext cx="711201" cy="711201"/>
          </a:xfrm>
          <a:prstGeom prst="rect">
            <a:avLst/>
          </a:prstGeom>
          <a:ln>
            <a:round/>
          </a:ln>
        </p:spPr>
      </p:pic>
      <p:sp>
        <p:nvSpPr>
          <p:cNvPr id="173" name="Shape 173"/>
          <p:cNvSpPr/>
          <p:nvPr>
            <p:ph type="title"/>
          </p:nvPr>
        </p:nvSpPr>
        <p:spPr>
          <a:xfrm>
            <a:off x="228600" y="0"/>
            <a:ext cx="8686800" cy="1066800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b="0" sz="2400"/>
            </a:lvl1pPr>
          </a:lstStyle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Structure determination of TbCatB by molecular replacement reveals a complex with a pro-peptide at 1.9 Å </a:t>
            </a:r>
          </a:p>
        </p:txBody>
      </p:sp>
      <p:sp>
        <p:nvSpPr>
          <p:cNvPr id="174" name="Shape 174"/>
          <p:cNvSpPr/>
          <p:nvPr/>
        </p:nvSpPr>
        <p:spPr>
          <a:xfrm>
            <a:off x="2501900" y="6388100"/>
            <a:ext cx="6680200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 sz="1800"/>
            </a:pPr>
            <a:r>
              <a:rPr sz="1400"/>
              <a:t>Koopmann etal, In vivo protein crystallization opens new routes in structural biology. Nature Methods , 9(3):259–U54, 2012</a:t>
            </a:r>
            <a:r>
              <a:rPr b="1" sz="1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 </a:t>
            </a:r>
          </a:p>
        </p:txBody>
      </p:sp>
      <p:pic>
        <p:nvPicPr>
          <p:cNvPr id="175" name="image45.png"/>
          <p:cNvPicPr/>
          <p:nvPr/>
        </p:nvPicPr>
        <p:blipFill>
          <a:blip r:embed="rId3">
            <a:extLst/>
          </a:blip>
          <a:srcRect l="0" t="0" r="2549" b="0"/>
          <a:stretch>
            <a:fillRect/>
          </a:stretch>
        </p:blipFill>
        <p:spPr>
          <a:xfrm>
            <a:off x="178008" y="1143000"/>
            <a:ext cx="8737392" cy="4572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Shape 176"/>
          <p:cNvSpPr/>
          <p:nvPr/>
        </p:nvSpPr>
        <p:spPr>
          <a:xfrm>
            <a:off x="609600" y="5715000"/>
            <a:ext cx="8534400" cy="660400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marL="40639" marR="40639" defTabSz="914400">
              <a:buClr>
                <a:srgbClr val="000000"/>
              </a:buClr>
              <a:buFont typeface="Calibri"/>
              <a:defRPr b="1" sz="20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b="0" sz="1800">
                <a:uFillTx/>
              </a:defRPr>
            </a:pPr>
            <a:r>
              <a:rPr b="1" sz="2000">
                <a:uFill>
                  <a:solidFill/>
                </a:uFill>
              </a:rPr>
              <a:t>In-vivo grown crystal of a glyco-protein not previously known to high resolution</a:t>
            </a:r>
          </a:p>
        </p:txBody>
      </p:sp>
      <p:sp>
        <p:nvSpPr>
          <p:cNvPr id="177" name="Shape 177"/>
          <p:cNvSpPr/>
          <p:nvPr/>
        </p:nvSpPr>
        <p:spPr>
          <a:xfrm>
            <a:off x="2247900" y="1200150"/>
            <a:ext cx="1955800" cy="29815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marL="40639" marR="40639" defTabSz="914400">
              <a:buClr>
                <a:srgbClr val="000000"/>
              </a:buClr>
              <a:defRPr sz="16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New glycan moiety  </a:t>
            </a:r>
          </a:p>
        </p:txBody>
      </p:sp>
      <p:sp>
        <p:nvSpPr>
          <p:cNvPr id="178" name="Shape 178"/>
          <p:cNvSpPr/>
          <p:nvPr/>
        </p:nvSpPr>
        <p:spPr>
          <a:xfrm>
            <a:off x="5334000" y="5300245"/>
            <a:ext cx="3441700" cy="2981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marL="40639" marR="40639" defTabSz="914400">
              <a:buClr>
                <a:srgbClr val="000000"/>
              </a:buClr>
              <a:defRPr sz="16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Pro-peptide bound to the active site</a:t>
            </a:r>
          </a:p>
        </p:txBody>
      </p:sp>
      <p:sp>
        <p:nvSpPr>
          <p:cNvPr id="179" name="Shape 179"/>
          <p:cNvSpPr/>
          <p:nvPr/>
        </p:nvSpPr>
        <p:spPr>
          <a:xfrm>
            <a:off x="228600" y="5334000"/>
            <a:ext cx="3898900" cy="29815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marL="40639" marR="40639" defTabSz="914400">
              <a:buClr>
                <a:srgbClr val="000000"/>
              </a:buClr>
              <a:defRPr sz="16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New glycan moiety bound to pro-peptide  </a:t>
            </a:r>
          </a:p>
        </p:txBody>
      </p:sp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>
            <a:off x="0" y="990600"/>
            <a:ext cx="8623237" cy="1597"/>
          </a:xfrm>
          <a:prstGeom prst="line">
            <a:avLst/>
          </a:prstGeom>
          <a:ln w="38100">
            <a:solidFill>
              <a:srgbClr val="C31A00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pic>
        <p:nvPicPr>
          <p:cNvPr id="23" name="nsf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0" y="5994400"/>
            <a:ext cx="711201" cy="711201"/>
          </a:xfrm>
          <a:prstGeom prst="rect">
            <a:avLst/>
          </a:prstGeom>
          <a:ln>
            <a:round/>
          </a:ln>
        </p:spPr>
      </p:pic>
      <p:sp>
        <p:nvSpPr>
          <p:cNvPr id="24" name="Shape 2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uFillTx/>
              </a:defRPr>
            </a:pPr>
            <a:r>
              <a:rPr b="1" sz="3600">
                <a:uFill>
                  <a:solidFill/>
                </a:uFill>
              </a:rPr>
              <a:t>Outline</a:t>
            </a:r>
          </a:p>
        </p:txBody>
      </p:sp>
      <p:sp>
        <p:nvSpPr>
          <p:cNvPr id="25" name="Shape 25"/>
          <p:cNvSpPr/>
          <p:nvPr>
            <p:ph type="body" idx="1"/>
          </p:nvPr>
        </p:nvSpPr>
        <p:spPr>
          <a:xfrm>
            <a:off x="228600" y="1003300"/>
            <a:ext cx="8826500" cy="5676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2600">
                <a:uFill>
                  <a:solidFill/>
                </a:uFill>
              </a:rPr>
              <a:t>The LCLS  </a:t>
            </a:r>
            <a:endParaRPr sz="26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Machine capabilities</a:t>
            </a:r>
            <a:endParaRPr sz="2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Spectrum</a:t>
            </a:r>
            <a:endParaRPr sz="240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r>
              <a:rPr sz="2600">
                <a:uFill>
                  <a:solidFill/>
                </a:uFill>
              </a:rPr>
              <a:t>LCLS instruments for crystallography</a:t>
            </a:r>
            <a:endParaRPr sz="2600">
              <a:uFill>
                <a:solidFill/>
              </a:uFill>
            </a:endParaRPr>
          </a:p>
          <a:p>
            <a:pPr lvl="0" marL="357163" indent="-316523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CSPad detector</a:t>
            </a:r>
            <a:endParaRPr sz="2400">
              <a:uFill>
                <a:solidFill/>
              </a:uFill>
            </a:endParaRPr>
          </a:p>
          <a:p>
            <a:pPr lvl="0" marL="357163" indent="-316523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sample injectors for serial femtosecond crystallography</a:t>
            </a:r>
            <a:endParaRPr sz="240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r>
              <a:rPr sz="2600">
                <a:uFill>
                  <a:solidFill/>
                </a:uFill>
              </a:rPr>
              <a:t>First results</a:t>
            </a:r>
            <a:endParaRPr sz="260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r>
              <a:rPr sz="2600">
                <a:uFill>
                  <a:solidFill/>
                </a:uFill>
              </a:rPr>
              <a:t>Future Developments</a:t>
            </a:r>
          </a:p>
        </p:txBody>
      </p:sp>
    </p:spTree>
  </p:cSld>
  <p:clrMapOvr>
    <a:masterClrMapping/>
  </p:clrMapOvr>
  <p:transition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/>
        </p:nvSpPr>
        <p:spPr>
          <a:xfrm>
            <a:off x="0" y="990600"/>
            <a:ext cx="8623237" cy="1597"/>
          </a:xfrm>
          <a:prstGeom prst="line">
            <a:avLst/>
          </a:prstGeom>
          <a:ln w="38100">
            <a:solidFill>
              <a:srgbClr val="C31A00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pic>
        <p:nvPicPr>
          <p:cNvPr id="182" name="nsf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0" y="5994400"/>
            <a:ext cx="711201" cy="711201"/>
          </a:xfrm>
          <a:prstGeom prst="rect">
            <a:avLst/>
          </a:prstGeom>
          <a:ln>
            <a:round/>
          </a:ln>
        </p:spPr>
      </p:pic>
      <p:sp>
        <p:nvSpPr>
          <p:cNvPr id="183" name="Shape 18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uFillTx/>
              </a:defRPr>
            </a:pPr>
            <a:r>
              <a:rPr b="1" sz="3600">
                <a:uFill>
                  <a:solidFill/>
                </a:uFill>
              </a:rPr>
              <a:t>PCS program</a:t>
            </a:r>
          </a:p>
        </p:txBody>
      </p:sp>
      <p:sp>
        <p:nvSpPr>
          <p:cNvPr id="184" name="Shape 18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2800" u="sng">
                <a:uFill>
                  <a:solidFill/>
                </a:uFill>
                <a:hlinkClick r:id="rId3" invalidUrl="" action="" tgtFrame="" tooltip="" history="1" highlightClick="0" endSnd="0"/>
              </a:rPr>
              <a:t>http://www-ssrl.slac.stanford.edu/lcls/users/proposals.html</a:t>
            </a:r>
            <a:endParaRPr sz="280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r>
              <a:rPr sz="2800">
                <a:solidFill>
                  <a:srgbClr val="0168EA"/>
                </a:solidFill>
                <a:uFill>
                  <a:solidFill>
                    <a:srgbClr val="0168EA"/>
                  </a:solidFill>
                </a:uFill>
                <a:latin typeface="Helvetica"/>
                <a:ea typeface="Helvetica"/>
                <a:cs typeface="Helvetica"/>
                <a:sym typeface="Helvetica"/>
                <a:hlinkClick r:id="rId4" invalidUrl="" action="" tgtFrame="" tooltip="" history="1" highlightClick="0" endSnd="0"/>
              </a:rPr>
              <a:t>http://www6.slac.stanford.edu/news/2013-07-17-CRYSTAL-SCREENING-LCLS.aspx</a:t>
            </a:r>
            <a:endParaRPr sz="280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fully supported GVDN system</a:t>
            </a:r>
            <a:endParaRPr sz="280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only little sample needed</a:t>
            </a:r>
            <a:endParaRPr sz="280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full data sets possible</a:t>
            </a:r>
            <a:endParaRPr sz="280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about 4 month from deadline to running</a:t>
            </a:r>
            <a:endParaRPr sz="280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6h beam time blocks</a:t>
            </a:r>
          </a:p>
        </p:txBody>
      </p:sp>
    </p:spTree>
  </p:cSld>
  <p:clrMapOvr>
    <a:masterClrMapping/>
  </p:clrMapOvr>
  <p:transition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/>
        </p:nvSpPr>
        <p:spPr>
          <a:xfrm>
            <a:off x="0" y="990600"/>
            <a:ext cx="8623237" cy="1597"/>
          </a:xfrm>
          <a:prstGeom prst="line">
            <a:avLst/>
          </a:prstGeom>
          <a:ln w="38100">
            <a:solidFill>
              <a:srgbClr val="C31A00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pic>
        <p:nvPicPr>
          <p:cNvPr id="187" name="nsf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0" y="5994400"/>
            <a:ext cx="711201" cy="711201"/>
          </a:xfrm>
          <a:prstGeom prst="rect">
            <a:avLst/>
          </a:prstGeom>
          <a:ln>
            <a:round/>
          </a:ln>
        </p:spPr>
      </p:pic>
      <p:sp>
        <p:nvSpPr>
          <p:cNvPr id="188" name="Shape 18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uFillTx/>
              </a:defRPr>
            </a:pPr>
            <a:r>
              <a:rPr b="1" sz="3600">
                <a:uFill>
                  <a:solidFill/>
                </a:uFill>
              </a:rPr>
              <a:t>Recent Publications</a:t>
            </a:r>
          </a:p>
        </p:txBody>
      </p:sp>
      <p:sp>
        <p:nvSpPr>
          <p:cNvPr id="189" name="Shape 189"/>
          <p:cNvSpPr/>
          <p:nvPr/>
        </p:nvSpPr>
        <p:spPr>
          <a:xfrm>
            <a:off x="38100" y="1270000"/>
            <a:ext cx="9144000" cy="459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spcBef>
                <a:spcPts val="800"/>
              </a:spcBef>
              <a:defRPr sz="1800"/>
            </a:pPr>
            <a:r>
              <a:rPr>
                <a:latin typeface="Times Roman"/>
                <a:ea typeface="Times Roman"/>
                <a:cs typeface="Times Roman"/>
                <a:sym typeface="Times Roman"/>
              </a:rPr>
              <a:t>X-Ray Diffraction from Isolated and Strongly Aligned Gas-Phase Molecules with a Free-Electron Laser.  Phys. Rev. Lett. 112, 083002 – (Feb 2014)</a:t>
            </a:r>
            <a:endParaRPr>
              <a:latin typeface="Times Roman"/>
              <a:ea typeface="Times Roman"/>
              <a:cs typeface="Times Roman"/>
              <a:sym typeface="Times Roman"/>
            </a:endParaRPr>
          </a:p>
          <a:p>
            <a:pPr lvl="0">
              <a:spcBef>
                <a:spcPts val="2000"/>
              </a:spcBef>
              <a:defRPr sz="1800"/>
            </a:pPr>
            <a:r>
              <a:rPr>
                <a:solidFill>
                  <a:srgbClr val="232323"/>
                </a:solidFill>
                <a:latin typeface="Times Roman"/>
                <a:ea typeface="Times Roman"/>
                <a:cs typeface="Times Roman"/>
                <a:sym typeface="Times Roman"/>
              </a:rPr>
              <a:t>De novo protein crystal structure determination from X-ray free-electron laser data. Nature 505, 244–247 (Jan 2014)</a:t>
            </a:r>
            <a:endParaRPr>
              <a:solidFill>
                <a:srgbClr val="232323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lvl="0">
              <a:spcBef>
                <a:spcPts val="2000"/>
              </a:spcBef>
              <a:defRPr sz="1800"/>
            </a:pPr>
            <a:r>
              <a:rPr>
                <a:solidFill>
                  <a:srgbClr val="232323"/>
                </a:solidFill>
                <a:latin typeface="Times Roman"/>
                <a:ea typeface="Times Roman"/>
                <a:cs typeface="Times Roman"/>
                <a:sym typeface="Times Roman"/>
              </a:rPr>
              <a:t>Lipidic cubic phase injector facilitates membrane protein serial femtosecond crystallography. Nature Communications 5, Article number: 3309 (Feb 2014)</a:t>
            </a:r>
            <a:endParaRPr>
              <a:solidFill>
                <a:srgbClr val="232323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lvl="0">
              <a:spcBef>
                <a:spcPts val="2000"/>
              </a:spcBef>
              <a:defRPr sz="1800"/>
            </a:pPr>
            <a:r>
              <a:rPr>
                <a:solidFill>
                  <a:srgbClr val="232323"/>
                </a:solidFill>
                <a:latin typeface="Times Roman"/>
                <a:ea typeface="Times Roman"/>
                <a:cs typeface="Times Roman"/>
                <a:sym typeface="Times Roman"/>
              </a:rPr>
              <a:t>Accurate macromolecular structures using minimal measurements from X-ray free-electron lasers. </a:t>
            </a:r>
            <a:r>
              <a:rPr>
                <a:solidFill>
                  <a:srgbClr val="323333"/>
                </a:solidFill>
                <a:latin typeface="Times Roman"/>
                <a:ea typeface="Times Roman"/>
                <a:cs typeface="Times Roman"/>
                <a:sym typeface="Times Roman"/>
              </a:rPr>
              <a:t>Nature Methods (Mar 2014)</a:t>
            </a:r>
            <a:endParaRPr>
              <a:solidFill>
                <a:srgbClr val="323333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lvl="0">
              <a:spcBef>
                <a:spcPts val="1200"/>
              </a:spcBef>
              <a:defRPr sz="1800"/>
            </a:pPr>
            <a:r>
              <a:rPr>
                <a:latin typeface="Times Roman"/>
                <a:ea typeface="Times Roman"/>
                <a:cs typeface="Times Roman"/>
                <a:sym typeface="Times Roman"/>
              </a:rPr>
              <a:t>Femtosecond X-ray diffraction from two-dimensional protein crystals, IUCrJ (2014). 1, 95-100 </a:t>
            </a:r>
            <a:endParaRPr>
              <a:solidFill>
                <a:srgbClr val="323333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lvl="0">
              <a:spcBef>
                <a:spcPts val="2000"/>
              </a:spcBef>
              <a:defRPr sz="1800"/>
            </a:pPr>
            <a:r>
              <a:rPr>
                <a:solidFill>
                  <a:srgbClr val="323333"/>
                </a:solidFill>
                <a:latin typeface="Times Roman"/>
                <a:ea typeface="Times Roman"/>
                <a:cs typeface="Times Roman"/>
                <a:sym typeface="Times Roman"/>
              </a:rPr>
              <a:t>... still much more to come</a:t>
            </a:r>
            <a:endParaRPr>
              <a:solidFill>
                <a:srgbClr val="232323"/>
              </a:solidFill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  <p:transition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/>
        </p:nvSpPr>
        <p:spPr>
          <a:xfrm>
            <a:off x="0" y="990600"/>
            <a:ext cx="8623237" cy="1597"/>
          </a:xfrm>
          <a:prstGeom prst="line">
            <a:avLst/>
          </a:prstGeom>
          <a:ln w="38100">
            <a:solidFill>
              <a:srgbClr val="C31A00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pic>
        <p:nvPicPr>
          <p:cNvPr id="192" name="nsf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0" y="5994400"/>
            <a:ext cx="711201" cy="711201"/>
          </a:xfrm>
          <a:prstGeom prst="rect">
            <a:avLst/>
          </a:prstGeom>
          <a:ln>
            <a:round/>
          </a:ln>
        </p:spPr>
      </p:pic>
      <p:sp>
        <p:nvSpPr>
          <p:cNvPr id="193" name="Shape 19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uFillTx/>
              </a:defRPr>
            </a:pPr>
            <a:r>
              <a:rPr b="1" sz="3600">
                <a:uFill>
                  <a:solidFill/>
                </a:uFill>
              </a:rPr>
              <a:t>Future perspectives</a:t>
            </a:r>
          </a:p>
        </p:txBody>
      </p:sp>
      <p:sp>
        <p:nvSpPr>
          <p:cNvPr id="194" name="Shape 19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3000">
                <a:uFill>
                  <a:solidFill/>
                </a:uFill>
              </a:rPr>
              <a:t>Improvements</a:t>
            </a:r>
            <a:endParaRPr sz="30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600">
                <a:uFill>
                  <a:solidFill/>
                </a:uFill>
              </a:rPr>
              <a:t>quick standard experiments (PCS)</a:t>
            </a:r>
            <a:endParaRPr sz="26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600">
                <a:uFill>
                  <a:solidFill/>
                </a:uFill>
              </a:rPr>
              <a:t>bigger and better detectors</a:t>
            </a:r>
            <a:endParaRPr sz="26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600">
                <a:uFill>
                  <a:solidFill/>
                </a:uFill>
              </a:rPr>
              <a:t>beam sharing</a:t>
            </a:r>
            <a:endParaRPr sz="26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600">
                <a:uFill>
                  <a:solidFill/>
                </a:uFill>
              </a:rPr>
              <a:t>more flexible sample handling</a:t>
            </a:r>
            <a:endParaRPr sz="26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600">
                <a:uFill>
                  <a:solidFill/>
                </a:uFill>
              </a:rPr>
              <a:t>easy to use analysis</a:t>
            </a:r>
            <a:endParaRPr sz="260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r>
              <a:rPr sz="3000">
                <a:uFill>
                  <a:solidFill/>
                </a:uFill>
              </a:rPr>
              <a:t>New sources</a:t>
            </a:r>
            <a:endParaRPr sz="30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600">
                <a:uFill>
                  <a:solidFill/>
                </a:uFill>
              </a:rPr>
              <a:t>more instruments available</a:t>
            </a:r>
            <a:endParaRPr sz="26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600">
                <a:uFill>
                  <a:solidFill/>
                </a:uFill>
              </a:rPr>
              <a:t>higher repetition rate</a:t>
            </a:r>
          </a:p>
        </p:txBody>
      </p:sp>
    </p:spTree>
  </p:cSld>
  <p:clrMapOvr>
    <a:masterClrMapping/>
  </p:clrMapOvr>
  <p:transition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/>
        </p:nvSpPr>
        <p:spPr>
          <a:xfrm>
            <a:off x="0" y="990600"/>
            <a:ext cx="8623237" cy="1597"/>
          </a:xfrm>
          <a:prstGeom prst="line">
            <a:avLst/>
          </a:prstGeom>
          <a:ln w="38100">
            <a:solidFill>
              <a:srgbClr val="C31A00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pic>
        <p:nvPicPr>
          <p:cNvPr id="197" name="nsf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0" y="5994400"/>
            <a:ext cx="711201" cy="711201"/>
          </a:xfrm>
          <a:prstGeom prst="rect">
            <a:avLst/>
          </a:prstGeom>
          <a:ln>
            <a:round/>
          </a:ln>
        </p:spPr>
      </p:pic>
      <p:sp>
        <p:nvSpPr>
          <p:cNvPr id="198" name="Shape 198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38100" tIns="38100" rIns="38100" bIns="38100"/>
          <a:lstStyle>
            <a:lvl1pPr>
              <a:defRPr b="0"/>
            </a:lvl1pPr>
          </a:lstStyle>
          <a:p>
            <a:pPr lvl="0">
              <a:defRPr sz="1800">
                <a:uFillTx/>
              </a:defRPr>
            </a:pPr>
            <a:r>
              <a:rPr sz="3600">
                <a:uFill>
                  <a:solidFill/>
                </a:uFill>
              </a:rPr>
              <a:t>Creating More Beamtime at LCLS</a:t>
            </a:r>
          </a:p>
        </p:txBody>
      </p:sp>
      <p:sp>
        <p:nvSpPr>
          <p:cNvPr id="199" name="Shape 199"/>
          <p:cNvSpPr/>
          <p:nvPr/>
        </p:nvSpPr>
        <p:spPr>
          <a:xfrm>
            <a:off x="215900" y="1219200"/>
            <a:ext cx="8699500" cy="2133601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lvl="0" marL="342900" marR="40639" indent="-342900" defTabSz="914400">
              <a:spcBef>
                <a:spcPts val="700"/>
              </a:spcBef>
              <a:buClr>
                <a:srgbClr val="000000"/>
              </a:buClr>
              <a:buSzPct val="100000"/>
              <a:buChar char="•"/>
              <a:defRPr sz="1800"/>
            </a:pPr>
            <a:r>
              <a: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Serial Serial Femtosecond Crystallography</a:t>
            </a:r>
            <a:endParaRPr sz="2400">
              <a:uFill>
                <a:solidFill/>
              </a:uFill>
              <a:latin typeface="+mj-lt"/>
              <a:ea typeface="+mj-ea"/>
              <a:cs typeface="+mj-cs"/>
              <a:sym typeface="Arial"/>
            </a:endParaRPr>
          </a:p>
          <a:p>
            <a:pPr lvl="0" marL="342900" marR="40639" indent="-342900" defTabSz="914400">
              <a:spcBef>
                <a:spcPts val="700"/>
              </a:spcBef>
              <a:buClr>
                <a:srgbClr val="000000"/>
              </a:buClr>
              <a:buSzPct val="100000"/>
              <a:buChar char="•"/>
              <a:defRPr sz="1800"/>
            </a:pPr>
            <a:r>
              <a: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The beam passing through a 4 micron water jet is minimally attenuated</a:t>
            </a:r>
            <a:endParaRPr sz="2400">
              <a:uFill>
                <a:solidFill/>
              </a:uFill>
              <a:latin typeface="+mj-lt"/>
              <a:ea typeface="+mj-ea"/>
              <a:cs typeface="+mj-cs"/>
              <a:sym typeface="Arial"/>
            </a:endParaRPr>
          </a:p>
          <a:p>
            <a:pPr lvl="0" marL="342900" marR="40639" indent="-342900" defTabSz="914400">
              <a:spcBef>
                <a:spcPts val="700"/>
              </a:spcBef>
              <a:buClr>
                <a:srgbClr val="000000"/>
              </a:buClr>
              <a:buSzPct val="100000"/>
              <a:buChar char="•"/>
              <a:defRPr sz="1800"/>
            </a:pPr>
            <a:r>
              <a: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&gt; 97% transmission for 4 keV and above</a:t>
            </a:r>
            <a:endParaRPr sz="2400">
              <a:uFill>
                <a:solidFill/>
              </a:uFill>
              <a:latin typeface="+mj-lt"/>
              <a:ea typeface="+mj-ea"/>
              <a:cs typeface="+mj-cs"/>
              <a:sym typeface="Arial"/>
            </a:endParaRPr>
          </a:p>
          <a:p>
            <a:pPr lvl="0" marL="342900" marR="40639" indent="-342900" defTabSz="914400">
              <a:spcBef>
                <a:spcPts val="700"/>
              </a:spcBef>
              <a:buClr>
                <a:srgbClr val="000000"/>
              </a:buClr>
              <a:buSzPct val="100000"/>
              <a:buChar char="•"/>
              <a:defRPr sz="1800"/>
            </a:pPr>
            <a:r>
              <a: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Refocus and reuse the beam</a:t>
            </a:r>
          </a:p>
        </p:txBody>
      </p:sp>
      <p:grpSp>
        <p:nvGrpSpPr>
          <p:cNvPr id="206" name="Group 206"/>
          <p:cNvGrpSpPr/>
          <p:nvPr/>
        </p:nvGrpSpPr>
        <p:grpSpPr>
          <a:xfrm>
            <a:off x="215129" y="3579602"/>
            <a:ext cx="8699502" cy="3810000"/>
            <a:chOff x="0" y="0"/>
            <a:chExt cx="8699500" cy="3809999"/>
          </a:xfrm>
        </p:grpSpPr>
        <p:pic>
          <p:nvPicPr>
            <p:cNvPr id="200" name="image40.jpg"/>
            <p:cNvPicPr/>
            <p:nvPr/>
          </p:nvPicPr>
          <p:blipFill>
            <a:blip r:embed="rId3">
              <a:extLst/>
            </a:blip>
            <a:srcRect l="0" t="0" r="33987" b="14140"/>
            <a:stretch>
              <a:fillRect/>
            </a:stretch>
          </p:blipFill>
          <p:spPr>
            <a:xfrm>
              <a:off x="4116330" y="1218031"/>
              <a:ext cx="3062791" cy="2188627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pic>
          <p:nvPicPr>
            <p:cNvPr id="201" name="image60.jpg"/>
            <p:cNvPicPr/>
            <p:nvPr/>
          </p:nvPicPr>
          <p:blipFill>
            <a:blip r:embed="rId4">
              <a:extLst/>
            </a:blip>
            <a:srcRect l="68373" t="63288" r="16" b="0"/>
            <a:stretch>
              <a:fillRect/>
            </a:stretch>
          </p:blipFill>
          <p:spPr>
            <a:xfrm>
              <a:off x="7078238" y="2720769"/>
              <a:ext cx="1621263" cy="1089231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pic>
          <p:nvPicPr>
            <p:cNvPr id="202" name="image40.jpg"/>
            <p:cNvPicPr/>
            <p:nvPr/>
          </p:nvPicPr>
          <p:blipFill>
            <a:blip r:embed="rId3">
              <a:extLst/>
            </a:blip>
            <a:srcRect l="0" t="0" r="16" b="14141"/>
            <a:stretch>
              <a:fillRect/>
            </a:stretch>
          </p:blipFill>
          <p:spPr>
            <a:xfrm>
              <a:off x="0" y="118806"/>
              <a:ext cx="4179399" cy="1971765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203" name="Shape 203"/>
            <p:cNvSpPr/>
            <p:nvPr/>
          </p:nvSpPr>
          <p:spPr>
            <a:xfrm>
              <a:off x="2710220" y="0"/>
              <a:ext cx="1501819" cy="158241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lvl="0" marL="40639" marR="40639" algn="ctr" defTabSz="914400">
                <a:buClr>
                  <a:srgbClr val="FFFFFF"/>
                </a:buClr>
                <a:defRPr sz="2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4" name="Shape 204"/>
            <p:cNvSpPr/>
            <p:nvPr/>
          </p:nvSpPr>
          <p:spPr>
            <a:xfrm>
              <a:off x="1776827" y="1777216"/>
              <a:ext cx="946358" cy="32524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lvl="0" marL="40639" marR="40639" algn="ctr" defTabSz="914400">
                <a:buClr>
                  <a:srgbClr val="FFFFFF"/>
                </a:buClr>
                <a:defRPr sz="2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5" name="Shape 205"/>
            <p:cNvSpPr/>
            <p:nvPr/>
          </p:nvSpPr>
          <p:spPr>
            <a:xfrm>
              <a:off x="6054883" y="3078197"/>
              <a:ext cx="946358" cy="325247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lvl="0" marL="40639" marR="40639" algn="ctr" defTabSz="914400">
                <a:buClr>
                  <a:srgbClr val="FFFFFF"/>
                </a:buClr>
                <a:defRPr sz="2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</p:spTree>
  </p:cSld>
  <p:clrMapOvr>
    <a:masterClrMapping/>
  </p:clrMapOvr>
  <p:transition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/>
        </p:nvSpPr>
        <p:spPr>
          <a:xfrm>
            <a:off x="0" y="990600"/>
            <a:ext cx="8623237" cy="1597"/>
          </a:xfrm>
          <a:prstGeom prst="line">
            <a:avLst/>
          </a:prstGeom>
          <a:ln w="38100">
            <a:solidFill>
              <a:srgbClr val="C31A00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pic>
        <p:nvPicPr>
          <p:cNvPr id="209" name="nsf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0" y="5994400"/>
            <a:ext cx="711201" cy="711201"/>
          </a:xfrm>
          <a:prstGeom prst="rect">
            <a:avLst/>
          </a:prstGeom>
          <a:ln>
            <a:round/>
          </a:ln>
        </p:spPr>
      </p:pic>
      <p:sp>
        <p:nvSpPr>
          <p:cNvPr id="210" name="Shape 21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uFillTx/>
              </a:defRPr>
            </a:pPr>
            <a:r>
              <a:rPr b="1" sz="3600">
                <a:uFill>
                  <a:solidFill/>
                </a:uFill>
              </a:rPr>
              <a:t>European XFEL</a:t>
            </a:r>
          </a:p>
        </p:txBody>
      </p:sp>
      <p:pic>
        <p:nvPicPr>
          <p:cNvPr id="211" name="beamline-layout-811_en_eng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722454"/>
            <a:ext cx="9078261" cy="3492501"/>
          </a:xfrm>
          <a:prstGeom prst="rect">
            <a:avLst/>
          </a:prstGeom>
          <a:ln>
            <a:round/>
          </a:ln>
        </p:spPr>
      </p:pic>
    </p:spTree>
  </p:cSld>
  <p:clrMapOvr>
    <a:masterClrMapping/>
  </p:clrMapOvr>
  <p:transition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/>
        </p:nvSpPr>
        <p:spPr>
          <a:xfrm>
            <a:off x="0" y="990600"/>
            <a:ext cx="8623237" cy="1597"/>
          </a:xfrm>
          <a:prstGeom prst="line">
            <a:avLst/>
          </a:prstGeom>
          <a:ln w="38100">
            <a:solidFill>
              <a:srgbClr val="C31A00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pic>
        <p:nvPicPr>
          <p:cNvPr id="214" name="nsf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0" y="5994400"/>
            <a:ext cx="711201" cy="711201"/>
          </a:xfrm>
          <a:prstGeom prst="rect">
            <a:avLst/>
          </a:prstGeom>
          <a:ln>
            <a:round/>
          </a:ln>
        </p:spPr>
      </p:pic>
      <p:sp>
        <p:nvSpPr>
          <p:cNvPr id="215" name="Shape 21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uFillTx/>
              </a:defRPr>
            </a:pPr>
            <a:r>
              <a:rPr b="1" sz="3600">
                <a:uFill>
                  <a:solidFill/>
                </a:uFill>
              </a:rPr>
              <a:t>European XFEL</a:t>
            </a:r>
          </a:p>
        </p:txBody>
      </p:sp>
      <p:sp>
        <p:nvSpPr>
          <p:cNvPr id="216" name="Shape 21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3000">
                <a:uFill>
                  <a:solidFill/>
                </a:uFill>
              </a:rPr>
              <a:t>5MHz repetition rate </a:t>
            </a:r>
            <a:endParaRPr sz="30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600">
                <a:uFill>
                  <a:solidFill/>
                </a:uFill>
              </a:rPr>
              <a:t>about 10x300 pulses/s for SFX station</a:t>
            </a:r>
            <a:endParaRPr sz="26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600">
                <a:uFill>
                  <a:solidFill/>
                </a:uFill>
              </a:rPr>
              <a:t>fast triggers necessary</a:t>
            </a:r>
            <a:endParaRPr sz="26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600">
                <a:uFill>
                  <a:solidFill/>
                </a:uFill>
              </a:rPr>
              <a:t>faster sample delivery</a:t>
            </a:r>
            <a:endParaRPr sz="260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r>
              <a:rPr sz="3000">
                <a:uFill>
                  <a:solidFill/>
                </a:uFill>
              </a:rPr>
              <a:t>large energy range 3-25 keV </a:t>
            </a:r>
            <a:endParaRPr sz="300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r>
              <a:rPr sz="3000">
                <a:uFill>
                  <a:solidFill/>
                </a:uFill>
              </a:rPr>
              <a:t>dedicated SFX experiment </a:t>
            </a:r>
            <a:endParaRPr sz="30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600">
                <a:uFill>
                  <a:solidFill/>
                </a:uFill>
              </a:rPr>
              <a:t>uses refocussed beam from SPB beamline</a:t>
            </a:r>
            <a:endParaRPr sz="26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600">
                <a:uFill>
                  <a:solidFill/>
                </a:uFill>
              </a:rPr>
              <a:t>much more beam time for crystallography</a:t>
            </a:r>
          </a:p>
        </p:txBody>
      </p:sp>
    </p:spTree>
  </p:cSld>
  <p:clrMapOvr>
    <a:masterClrMapping/>
  </p:clrMapOvr>
  <p:transition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/>
        </p:nvSpPr>
        <p:spPr>
          <a:xfrm>
            <a:off x="0" y="990600"/>
            <a:ext cx="8623237" cy="1597"/>
          </a:xfrm>
          <a:prstGeom prst="line">
            <a:avLst/>
          </a:prstGeom>
          <a:ln w="38100">
            <a:solidFill>
              <a:srgbClr val="C31A00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pic>
        <p:nvPicPr>
          <p:cNvPr id="219" name="nsf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0" y="5994400"/>
            <a:ext cx="711201" cy="711201"/>
          </a:xfrm>
          <a:prstGeom prst="rect">
            <a:avLst/>
          </a:prstGeom>
          <a:ln>
            <a:round/>
          </a:ln>
        </p:spPr>
      </p:pic>
      <p:sp>
        <p:nvSpPr>
          <p:cNvPr id="220" name="Shape 22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uFillTx/>
              </a:defRPr>
            </a:pPr>
            <a:r>
              <a:rPr b="1" sz="3600">
                <a:uFill>
                  <a:solidFill/>
                </a:uFill>
              </a:rPr>
              <a:t>Acknowledgements</a:t>
            </a:r>
          </a:p>
        </p:txBody>
      </p:sp>
      <p:sp>
        <p:nvSpPr>
          <p:cNvPr id="221" name="Shape 22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3000">
                <a:uFill>
                  <a:solidFill/>
                </a:uFill>
              </a:rPr>
              <a:t>BioXFEL </a:t>
            </a:r>
            <a:endParaRPr sz="300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r>
              <a:rPr sz="3000">
                <a:uFill>
                  <a:solidFill/>
                </a:uFill>
              </a:rPr>
              <a:t>DOE/LCLS </a:t>
            </a:r>
            <a:endParaRPr sz="300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r>
              <a:rPr sz="3000">
                <a:uFill>
                  <a:solidFill/>
                </a:uFill>
              </a:rPr>
              <a:t>DESY</a:t>
            </a:r>
            <a:endParaRPr sz="300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r>
              <a:rPr sz="3000">
                <a:uFill>
                  <a:solidFill/>
                </a:uFill>
              </a:rPr>
              <a:t>CFEL</a:t>
            </a:r>
            <a:endParaRPr sz="300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r>
              <a:rPr sz="3000">
                <a:uFill>
                  <a:solidFill/>
                </a:uFill>
              </a:rPr>
              <a:t>ASU</a:t>
            </a:r>
            <a:endParaRPr sz="300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r>
              <a:rPr sz="3000">
                <a:uFill>
                  <a:solidFill/>
                </a:uFill>
              </a:rPr>
              <a:t>MPI Heidelberg</a:t>
            </a:r>
            <a:endParaRPr sz="300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r>
              <a:rPr sz="3000">
                <a:uFill>
                  <a:solidFill/>
                </a:uFill>
              </a:rPr>
              <a:t>Cornell</a:t>
            </a:r>
          </a:p>
        </p:txBody>
      </p:sp>
    </p:spTree>
  </p:cSld>
  <p:clrMapOvr>
    <a:masterClrMapping/>
  </p:clrMapOvr>
  <p:transition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/>
        </p:nvSpPr>
        <p:spPr>
          <a:xfrm>
            <a:off x="0" y="990600"/>
            <a:ext cx="8623237" cy="1597"/>
          </a:xfrm>
          <a:prstGeom prst="line">
            <a:avLst/>
          </a:prstGeom>
          <a:ln w="38100">
            <a:solidFill>
              <a:srgbClr val="C31A00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pic>
        <p:nvPicPr>
          <p:cNvPr id="224" name="nsf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0" y="5994400"/>
            <a:ext cx="711201" cy="711201"/>
          </a:xfrm>
          <a:prstGeom prst="rect">
            <a:avLst/>
          </a:prstGeom>
          <a:ln>
            <a:round/>
          </a:ln>
        </p:spPr>
      </p:pic>
      <p:sp>
        <p:nvSpPr>
          <p:cNvPr id="225" name="Shape 22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uFillTx/>
              </a:defRPr>
            </a:pPr>
            <a:r>
              <a:rPr b="1" sz="3600">
                <a:uFill>
                  <a:solidFill/>
                </a:uFill>
              </a:rPr>
              <a:t>End of presentation</a:t>
            </a:r>
          </a:p>
        </p:txBody>
      </p:sp>
      <p:pic>
        <p:nvPicPr>
          <p:cNvPr id="226" name="Hawaii_sunris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round/>
          </a:ln>
        </p:spPr>
      </p:pic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>
            <a:off x="0" y="990600"/>
            <a:ext cx="8623237" cy="1597"/>
          </a:xfrm>
          <a:prstGeom prst="line">
            <a:avLst/>
          </a:prstGeom>
          <a:ln w="38100">
            <a:solidFill>
              <a:srgbClr val="C31A00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pic>
        <p:nvPicPr>
          <p:cNvPr id="28" name="nsf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0" y="5994400"/>
            <a:ext cx="711201" cy="711201"/>
          </a:xfrm>
          <a:prstGeom prst="rect">
            <a:avLst/>
          </a:prstGeom>
          <a:ln>
            <a:round/>
          </a:ln>
        </p:spPr>
      </p:pic>
      <p:sp>
        <p:nvSpPr>
          <p:cNvPr id="29" name="Shape 29"/>
          <p:cNvSpPr/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b="0"/>
            </a:lvl1pPr>
          </a:lstStyle>
          <a:p>
            <a:pPr lvl="0">
              <a:defRPr sz="1800">
                <a:uFillTx/>
              </a:defRPr>
            </a:pPr>
            <a:r>
              <a:rPr sz="3600">
                <a:uFill>
                  <a:solidFill/>
                </a:uFill>
              </a:rPr>
              <a:t>Linac Coherent Light Source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1033462" y="1095375"/>
            <a:ext cx="7110413" cy="5762625"/>
            <a:chOff x="0" y="0"/>
            <a:chExt cx="7110411" cy="5762625"/>
          </a:xfrm>
        </p:grpSpPr>
        <p:pic>
          <p:nvPicPr>
            <p:cNvPr id="30" name="image15.png"/>
            <p:cNvPicPr/>
            <p:nvPr/>
          </p:nvPicPr>
          <p:blipFill>
            <a:blip r:embed="rId3">
              <a:extLst/>
            </a:blip>
            <a:srcRect l="486" t="4884" r="17213" b="11745"/>
            <a:stretch>
              <a:fillRect/>
            </a:stretch>
          </p:blipFill>
          <p:spPr>
            <a:xfrm>
              <a:off x="0" y="0"/>
              <a:ext cx="7110412" cy="57626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" name="image16.png"/>
            <p:cNvPicPr/>
            <p:nvPr/>
          </p:nvPicPr>
          <p:blipFill>
            <a:blip r:embed="rId4">
              <a:extLst/>
            </a:blip>
            <a:srcRect l="9525" t="41803" r="974" b="46869"/>
            <a:stretch>
              <a:fillRect/>
            </a:stretch>
          </p:blipFill>
          <p:spPr>
            <a:xfrm>
              <a:off x="2946400" y="5321300"/>
              <a:ext cx="1436688" cy="144463"/>
            </a:xfrm>
            <a:prstGeom prst="rect">
              <a:avLst/>
            </a:prstGeom>
            <a:ln w="15875" cap="flat">
              <a:solidFill>
                <a:srgbClr val="EEEEEE"/>
              </a:solidFill>
              <a:prstDash val="solid"/>
              <a:miter lim="400000"/>
            </a:ln>
            <a:effectLst/>
          </p:spPr>
        </p:pic>
      </p:grpSp>
      <p:sp>
        <p:nvSpPr>
          <p:cNvPr id="33" name="Shape 33"/>
          <p:cNvSpPr/>
          <p:nvPr/>
        </p:nvSpPr>
        <p:spPr>
          <a:xfrm>
            <a:off x="1020762" y="1422400"/>
            <a:ext cx="1344971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marL="40639" marR="40639" defTabSz="914400">
              <a:buClr>
                <a:srgbClr val="FFFFFF"/>
              </a:buClr>
              <a:defRPr b="1" sz="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uFillTx/>
              </a:defRPr>
            </a:pPr>
            <a:r>
              <a:rPr b="1" sz="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San Francisco</a:t>
            </a:r>
          </a:p>
        </p:txBody>
      </p:sp>
      <p:sp>
        <p:nvSpPr>
          <p:cNvPr id="34" name="Shape 34"/>
          <p:cNvSpPr/>
          <p:nvPr/>
        </p:nvSpPr>
        <p:spPr>
          <a:xfrm>
            <a:off x="1819275" y="6311900"/>
            <a:ext cx="613542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marL="40639" marR="40639" defTabSz="914400">
              <a:buClr>
                <a:srgbClr val="FFFFFF"/>
              </a:buClr>
              <a:defRPr b="1" sz="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uFillTx/>
              </a:defRPr>
            </a:pPr>
            <a:r>
              <a:rPr b="1" sz="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SLAC</a:t>
            </a:r>
          </a:p>
        </p:txBody>
      </p:sp>
      <p:sp>
        <p:nvSpPr>
          <p:cNvPr id="35" name="Shape 35"/>
          <p:cNvSpPr/>
          <p:nvPr/>
        </p:nvSpPr>
        <p:spPr>
          <a:xfrm>
            <a:off x="2508250" y="6472237"/>
            <a:ext cx="1317625" cy="1"/>
          </a:xfrm>
          <a:prstGeom prst="line">
            <a:avLst/>
          </a:prstGeom>
          <a:ln w="38100">
            <a:solidFill>
              <a:srgbClr val="FFFFFF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36" name="Shape 36"/>
          <p:cNvSpPr/>
          <p:nvPr/>
        </p:nvSpPr>
        <p:spPr>
          <a:xfrm flipV="1">
            <a:off x="2409825" y="1593849"/>
            <a:ext cx="1157288" cy="1589"/>
          </a:xfrm>
          <a:prstGeom prst="line">
            <a:avLst/>
          </a:prstGeom>
          <a:ln w="38100">
            <a:solidFill>
              <a:srgbClr val="FFFFFF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0" y="990600"/>
            <a:ext cx="8623237" cy="1597"/>
          </a:xfrm>
          <a:prstGeom prst="line">
            <a:avLst/>
          </a:prstGeom>
          <a:ln w="38100">
            <a:solidFill>
              <a:srgbClr val="C31A00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pic>
        <p:nvPicPr>
          <p:cNvPr id="39" name="nsf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0" y="5994400"/>
            <a:ext cx="711201" cy="711201"/>
          </a:xfrm>
          <a:prstGeom prst="rect">
            <a:avLst/>
          </a:prstGeom>
          <a:ln>
            <a:round/>
          </a:ln>
        </p:spPr>
      </p:pic>
      <p:sp>
        <p:nvSpPr>
          <p:cNvPr id="40" name="Shape 40"/>
          <p:cNvSpPr/>
          <p:nvPr/>
        </p:nvSpPr>
        <p:spPr>
          <a:xfrm>
            <a:off x="762000" y="6019800"/>
            <a:ext cx="927100" cy="8382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round/>
          </a:ln>
        </p:spPr>
        <p:txBody>
          <a:bodyPr lIns="38100" tIns="38100" rIns="38100" bIns="38100" anchor="ctr"/>
          <a:lstStyle/>
          <a:p>
            <a:pPr lvl="0" marL="40639" marR="40639" algn="ctr" defTabSz="914400">
              <a:buClr>
                <a:srgbClr val="FFFFFF"/>
              </a:buCl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41" name="Shape 41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38100" tIns="38100" rIns="38100" bIns="38100"/>
          <a:lstStyle/>
          <a:p>
            <a:pPr lvl="0">
              <a:defRPr b="0" sz="1800">
                <a:uFillTx/>
              </a:defRPr>
            </a:pPr>
            <a:r>
              <a:rPr sz="3600">
                <a:uFill>
                  <a:solidFill/>
                </a:uFill>
              </a:rPr>
              <a:t>LCLS </a:t>
            </a:r>
            <a:r>
              <a:rPr sz="3600">
                <a:uFill>
                  <a:solidFill/>
                </a:uFill>
              </a:rPr>
              <a:t>Performance</a:t>
            </a:r>
          </a:p>
        </p:txBody>
      </p:sp>
      <p:pic>
        <p:nvPicPr>
          <p:cNvPr id="42" name="image18.png"/>
          <p:cNvPicPr/>
          <p:nvPr/>
        </p:nvPicPr>
        <p:blipFill>
          <a:blip r:embed="rId3">
            <a:extLst/>
          </a:blip>
          <a:srcRect l="30069" t="210" r="20833" b="419"/>
          <a:stretch>
            <a:fillRect/>
          </a:stretch>
        </p:blipFill>
        <p:spPr>
          <a:xfrm>
            <a:off x="127000" y="1384299"/>
            <a:ext cx="1068388" cy="5395914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Shape 43"/>
          <p:cNvSpPr/>
          <p:nvPr/>
        </p:nvSpPr>
        <p:spPr>
          <a:xfrm>
            <a:off x="508000" y="1066800"/>
            <a:ext cx="254000" cy="342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5400" y="0"/>
                </a:lnTo>
                <a:lnTo>
                  <a:pt x="21600" y="0"/>
                </a:lnTo>
                <a:lnTo>
                  <a:pt x="16200" y="21600"/>
                </a:lnTo>
                <a:close/>
              </a:path>
            </a:pathLst>
          </a:custGeom>
          <a:solidFill>
            <a:srgbClr val="E0E0E0"/>
          </a:solidFill>
          <a:ln>
            <a:solidFill/>
            <a:round/>
          </a:ln>
        </p:spPr>
        <p:txBody>
          <a:bodyPr lIns="0" tIns="0" rIns="0" bIns="0"/>
          <a:lstStyle/>
          <a:p>
            <a:pPr lvl="0"/>
          </a:p>
        </p:txBody>
      </p:sp>
      <p:pic>
        <p:nvPicPr>
          <p:cNvPr id="44" name="image19-filtered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81125" y="1138237"/>
            <a:ext cx="7613651" cy="5654677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Shape 45"/>
          <p:cNvSpPr/>
          <p:nvPr>
            <p:ph type="body" idx="1"/>
          </p:nvPr>
        </p:nvSpPr>
        <p:spPr>
          <a:xfrm>
            <a:off x="3059906" y="1136650"/>
            <a:ext cx="5778501" cy="2108200"/>
          </a:xfrm>
          <a:prstGeom prst="rect">
            <a:avLst/>
          </a:prstGeom>
          <a:solidFill>
            <a:srgbClr val="FFFFFF"/>
          </a:solidFill>
        </p:spPr>
        <p:txBody>
          <a:bodyPr lIns="38100" tIns="38100" rIns="38100" bIns="38100"/>
          <a:lstStyle/>
          <a:p>
            <a:pPr lvl="0">
              <a:lnSpc>
                <a:spcPct val="80000"/>
              </a:lnSpc>
              <a:spcBef>
                <a:spcPts val="300"/>
              </a:spcBef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32 undulators</a:t>
            </a:r>
            <a:endParaRPr sz="1600">
              <a:uFill>
                <a:solidFill/>
              </a:uFill>
            </a:endParaRPr>
          </a:p>
          <a:p>
            <a:pPr lvl="1">
              <a:lnSpc>
                <a:spcPct val="80000"/>
              </a:lnSpc>
              <a:spcBef>
                <a:spcPts val="300"/>
              </a:spcBef>
              <a:defRPr sz="1800">
                <a:uFillTx/>
              </a:defRPr>
            </a:pPr>
            <a:r>
              <a:rPr sz="1400">
                <a:uFill>
                  <a:solidFill/>
                </a:uFill>
              </a:rPr>
              <a:t>Total length: 132 m</a:t>
            </a:r>
            <a:endParaRPr sz="1400">
              <a:uFill>
                <a:solidFill/>
              </a:uFill>
            </a:endParaRPr>
          </a:p>
          <a:p>
            <a:pPr lvl="0">
              <a:lnSpc>
                <a:spcPct val="80000"/>
              </a:lnSpc>
              <a:spcBef>
                <a:spcPts val="300"/>
              </a:spcBef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Spectral coverage: 0.3-10.5 keV</a:t>
            </a:r>
            <a:endParaRPr sz="1600">
              <a:uFill>
                <a:solidFill/>
              </a:uFill>
            </a:endParaRPr>
          </a:p>
          <a:p>
            <a:pPr lvl="1">
              <a:lnSpc>
                <a:spcPct val="80000"/>
              </a:lnSpc>
              <a:spcBef>
                <a:spcPts val="300"/>
              </a:spcBef>
              <a:defRPr sz="1800">
                <a:uFillTx/>
              </a:defRPr>
            </a:pPr>
            <a:r>
              <a:rPr sz="1400">
                <a:uFill>
                  <a:solidFill/>
                </a:uFill>
              </a:rPr>
              <a:t>3</a:t>
            </a:r>
            <a:r>
              <a:rPr baseline="29999" sz="1400">
                <a:uFill>
                  <a:solidFill/>
                </a:uFill>
              </a:rPr>
              <a:t>rd</a:t>
            </a:r>
            <a:r>
              <a:rPr sz="1400">
                <a:uFill>
                  <a:solidFill/>
                </a:uFill>
              </a:rPr>
              <a:t> harmonic to 25 keV</a:t>
            </a:r>
            <a:endParaRPr sz="1400">
              <a:uFill>
                <a:solidFill/>
              </a:uFill>
            </a:endParaRPr>
          </a:p>
          <a:p>
            <a:pPr lvl="2">
              <a:lnSpc>
                <a:spcPct val="80000"/>
              </a:lnSpc>
              <a:spcBef>
                <a:spcPts val="200"/>
              </a:spcBef>
              <a:defRPr sz="1800">
                <a:uFillTx/>
              </a:defRPr>
            </a:pPr>
            <a:r>
              <a:rPr sz="1400">
                <a:uFill>
                  <a:solidFill/>
                </a:uFill>
              </a:rPr>
              <a:t>up to 1% of fundamental intensity</a:t>
            </a:r>
            <a:endParaRPr sz="1400">
              <a:uFill>
                <a:solidFill/>
              </a:uFill>
            </a:endParaRPr>
          </a:p>
          <a:p>
            <a:pPr lvl="0">
              <a:lnSpc>
                <a:spcPct val="80000"/>
              </a:lnSpc>
              <a:spcBef>
                <a:spcPts val="300"/>
              </a:spcBef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up to 10</a:t>
            </a:r>
            <a:r>
              <a:rPr baseline="29999" sz="1600">
                <a:uFill>
                  <a:solidFill/>
                </a:uFill>
              </a:rPr>
              <a:t>13 </a:t>
            </a:r>
            <a:r>
              <a:rPr sz="1600">
                <a:uFill>
                  <a:solidFill/>
                </a:uFill>
              </a:rPr>
              <a:t>photons per pulse</a:t>
            </a:r>
            <a:endParaRPr sz="1600">
              <a:uFill>
                <a:solidFill/>
              </a:uFill>
            </a:endParaRPr>
          </a:p>
          <a:p>
            <a:pPr lvl="0">
              <a:lnSpc>
                <a:spcPct val="80000"/>
              </a:lnSpc>
              <a:spcBef>
                <a:spcPts val="300"/>
              </a:spcBef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0.01 - 3% bandwidth (0.3% jitter)</a:t>
            </a:r>
            <a:endParaRPr sz="1600">
              <a:uFill>
                <a:solidFill/>
              </a:uFill>
            </a:endParaRPr>
          </a:p>
          <a:p>
            <a:pPr lvl="0">
              <a:lnSpc>
                <a:spcPct val="80000"/>
              </a:lnSpc>
              <a:spcBef>
                <a:spcPts val="300"/>
              </a:spcBef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Pulse duration: 3-500 fs</a:t>
            </a:r>
            <a:endParaRPr sz="1600">
              <a:uFill>
                <a:solidFill/>
              </a:uFill>
            </a:endParaRPr>
          </a:p>
          <a:p>
            <a:pPr lvl="0">
              <a:lnSpc>
                <a:spcPct val="80000"/>
              </a:lnSpc>
              <a:spcBef>
                <a:spcPts val="300"/>
              </a:spcBef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Repetition rate: 120 Hz</a:t>
            </a:r>
          </a:p>
        </p:txBody>
      </p:sp>
      <p:sp>
        <p:nvSpPr>
          <p:cNvPr id="46" name="Shape 46"/>
          <p:cNvSpPr/>
          <p:nvPr/>
        </p:nvSpPr>
        <p:spPr>
          <a:xfrm>
            <a:off x="1765300" y="6273800"/>
            <a:ext cx="7214454" cy="44722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40639" marR="40639" defTabSz="914400"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P. Emma, et al., Nature Photonics, 4(2010), 641-647</a:t>
            </a:r>
          </a:p>
        </p:txBody>
      </p:sp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0" y="990600"/>
            <a:ext cx="8623237" cy="1597"/>
          </a:xfrm>
          <a:prstGeom prst="line">
            <a:avLst/>
          </a:prstGeom>
          <a:ln w="38100">
            <a:solidFill>
              <a:srgbClr val="C31A00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pic>
        <p:nvPicPr>
          <p:cNvPr id="49" name="nsf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0" y="5994400"/>
            <a:ext cx="711201" cy="711201"/>
          </a:xfrm>
          <a:prstGeom prst="rect">
            <a:avLst/>
          </a:prstGeom>
          <a:ln>
            <a:round/>
          </a:ln>
        </p:spPr>
      </p:pic>
      <p:sp>
        <p:nvSpPr>
          <p:cNvPr id="50" name="Shape 5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uFillTx/>
              </a:defRPr>
            </a:pPr>
            <a:r>
              <a:rPr b="1" sz="3600">
                <a:uFill>
                  <a:solidFill/>
                </a:uFill>
              </a:rPr>
              <a:t>LCLS initial performance</a:t>
            </a:r>
          </a:p>
        </p:txBody>
      </p:sp>
      <p:sp>
        <p:nvSpPr>
          <p:cNvPr id="51" name="Shape 51"/>
          <p:cNvSpPr/>
          <p:nvPr/>
        </p:nvSpPr>
        <p:spPr>
          <a:xfrm>
            <a:off x="0" y="3822700"/>
            <a:ext cx="9144000" cy="2847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 sz="1800"/>
            </a:pPr>
            <a:r>
              <a:rPr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First lasing and operation of an angstrom-wavelength free-electron laser</a:t>
            </a:r>
            <a:endParaRPr>
              <a:solidFill>
                <a:srgbClr val="323333"/>
              </a:solidFill>
              <a:latin typeface="+mj-lt"/>
              <a:ea typeface="+mj-ea"/>
              <a:cs typeface="+mj-cs"/>
              <a:sym typeface="Arial"/>
            </a:endParaRPr>
          </a:p>
          <a:p>
            <a:pPr lvl="0">
              <a:defRPr sz="1800"/>
            </a:pPr>
            <a:r>
              <a:rPr b="1"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Author(s):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sz="12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  <a:hlinkClick r:id="rId3" invalidUrl="" action="" tgtFrame="" tooltip="" history="1" highlightClick="0" endSnd="0"/>
              </a:rPr>
              <a:t>Emma, P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(Emma, P.)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[ </a:t>
            </a:r>
            <a:r>
              <a:rPr b="1" sz="10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</a:rPr>
              <a:t>1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] 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; </a:t>
            </a:r>
            <a:r>
              <a:rPr sz="12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  <a:hlinkClick r:id="rId4" invalidUrl="" action="" tgtFrame="" tooltip="" history="1" highlightClick="0" endSnd="0"/>
              </a:rPr>
              <a:t>Akre, R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(Akre, R.)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[ </a:t>
            </a:r>
            <a:r>
              <a:rPr b="1" sz="10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</a:rPr>
              <a:t>1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] 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; </a:t>
            </a:r>
            <a:r>
              <a:rPr sz="12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  <a:hlinkClick r:id="rId5" invalidUrl="" action="" tgtFrame="" tooltip="" history="1" highlightClick="0" endSnd="0"/>
              </a:rPr>
              <a:t>Arthur, J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(Arthur, J.)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[ </a:t>
            </a:r>
            <a:r>
              <a:rPr b="1" sz="10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</a:rPr>
              <a:t>1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] 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; </a:t>
            </a:r>
            <a:r>
              <a:rPr sz="12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  <a:hlinkClick r:id="rId6" invalidUrl="" action="" tgtFrame="" tooltip="" history="1" highlightClick="0" endSnd="0"/>
              </a:rPr>
              <a:t>Bionta, R 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(Bionta, R.)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[ </a:t>
            </a:r>
            <a:r>
              <a:rPr b="1" sz="10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</a:rPr>
              <a:t>2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] 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; </a:t>
            </a:r>
            <a:r>
              <a:rPr sz="12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  <a:hlinkClick r:id="rId7" invalidUrl="" action="" tgtFrame="" tooltip="" history="1" highlightClick="0" endSnd="0"/>
              </a:rPr>
              <a:t>Bostedt, C 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(Bostedt, C.)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[ </a:t>
            </a:r>
            <a:r>
              <a:rPr b="1" sz="10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</a:rPr>
              <a:t>1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] 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; </a:t>
            </a:r>
            <a:r>
              <a:rPr sz="12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  <a:hlinkClick r:id="rId8" invalidUrl="" action="" tgtFrame="" tooltip="" history="1" highlightClick="0" endSnd="0"/>
              </a:rPr>
              <a:t>Bozek, J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(Bozek, J.)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[ </a:t>
            </a:r>
            <a:r>
              <a:rPr b="1" sz="10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</a:rPr>
              <a:t>1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] 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; </a:t>
            </a:r>
            <a:r>
              <a:rPr sz="12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  <a:hlinkClick r:id="rId9" invalidUrl="" action="" tgtFrame="" tooltip="" history="1" highlightClick="0" endSnd="0"/>
              </a:rPr>
              <a:t>Brachmann, A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(Brachmann, A.)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[ </a:t>
            </a:r>
            <a:r>
              <a:rPr b="1" sz="10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</a:rPr>
              <a:t>1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] 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; </a:t>
            </a:r>
            <a:r>
              <a:rPr sz="12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  <a:hlinkClick r:id="rId10" invalidUrl="" action="" tgtFrame="" tooltip="" history="1" highlightClick="0" endSnd="0"/>
              </a:rPr>
              <a:t>Bucksbaum, P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(Bucksbaum, P.)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[ </a:t>
            </a:r>
            <a:r>
              <a:rPr b="1" sz="10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</a:rPr>
              <a:t>1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] 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; </a:t>
            </a:r>
            <a:r>
              <a:rPr sz="12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  <a:hlinkClick r:id="rId11" invalidUrl="" action="" tgtFrame="" tooltip="" history="1" highlightClick="0" endSnd="0"/>
              </a:rPr>
              <a:t>Coffee, R 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(Coffee, R.)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[ </a:t>
            </a:r>
            <a:r>
              <a:rPr b="1" sz="10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</a:rPr>
              <a:t>1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] 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; </a:t>
            </a:r>
            <a:r>
              <a:rPr sz="12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  <a:hlinkClick r:id="rId12" invalidUrl="" action="" tgtFrame="" tooltip="" history="1" highlightClick="0" endSnd="0"/>
              </a:rPr>
              <a:t>Decker, FJ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(Decker, F. -J.)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[ </a:t>
            </a:r>
            <a:r>
              <a:rPr b="1" sz="10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</a:rPr>
              <a:t>1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] 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; </a:t>
            </a:r>
            <a:r>
              <a:rPr sz="12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  <a:hlinkClick r:id="rId13" invalidUrl="" action="" tgtFrame="" tooltip="" history="1" highlightClick="0" endSnd="0"/>
              </a:rPr>
              <a:t>Ding, Y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(Ding, Y.)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[ </a:t>
            </a:r>
            <a:r>
              <a:rPr b="1" sz="10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</a:rPr>
              <a:t>1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] 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; </a:t>
            </a:r>
            <a:r>
              <a:rPr sz="12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  <a:hlinkClick r:id="rId14" invalidUrl="" action="" tgtFrame="" tooltip="" history="1" highlightClick="0" endSnd="0"/>
              </a:rPr>
              <a:t>Dowell, D 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(Dowell, D.)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[ </a:t>
            </a:r>
            <a:r>
              <a:rPr b="1" sz="10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</a:rPr>
              <a:t>1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] 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; </a:t>
            </a:r>
            <a:r>
              <a:rPr sz="12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  <a:hlinkClick r:id="rId15" invalidUrl="" action="" tgtFrame="" tooltip="" history="1" highlightClick="0" endSnd="0"/>
              </a:rPr>
              <a:t>Edstrom, S 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(Edstrom, S.)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[ </a:t>
            </a:r>
            <a:r>
              <a:rPr b="1" sz="10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</a:rPr>
              <a:t>1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] 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; </a:t>
            </a:r>
            <a:r>
              <a:rPr sz="12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  <a:hlinkClick r:id="rId16" invalidUrl="" action="" tgtFrame="" tooltip="" history="1" highlightClick="0" endSnd="0"/>
              </a:rPr>
              <a:t>Fisher, A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(Fisher, A.)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[ </a:t>
            </a:r>
            <a:r>
              <a:rPr b="1" sz="10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</a:rPr>
              <a:t>1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] 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; </a:t>
            </a:r>
            <a:r>
              <a:rPr sz="12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  <a:hlinkClick r:id="rId17" invalidUrl="" action="" tgtFrame="" tooltip="" history="1" highlightClick="0" endSnd="0"/>
              </a:rPr>
              <a:t>Frisch, J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(Frisch, J.)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[ </a:t>
            </a:r>
            <a:r>
              <a:rPr b="1" sz="10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</a:rPr>
              <a:t>1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] 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; </a:t>
            </a:r>
            <a:r>
              <a:rPr sz="12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  <a:hlinkClick r:id="rId18" invalidUrl="" action="" tgtFrame="" tooltip="" history="1" highlightClick="0" endSnd="0"/>
              </a:rPr>
              <a:t>Gilevich, S 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(Gilevich, S.)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[ </a:t>
            </a:r>
            <a:r>
              <a:rPr b="1" sz="10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</a:rPr>
              <a:t>1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] 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; </a:t>
            </a:r>
            <a:r>
              <a:rPr sz="12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  <a:hlinkClick r:id="rId19" invalidUrl="" action="" tgtFrame="" tooltip="" history="1" highlightClick="0" endSnd="0"/>
              </a:rPr>
              <a:t>Hastings, J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(Hastings, J.)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[ </a:t>
            </a:r>
            <a:r>
              <a:rPr b="1" sz="10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</a:rPr>
              <a:t>1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] 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; </a:t>
            </a:r>
            <a:r>
              <a:rPr sz="12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  <a:hlinkClick r:id="rId20" invalidUrl="" action="" tgtFrame="" tooltip="" history="1" highlightClick="0" endSnd="0"/>
              </a:rPr>
              <a:t>Hays, G 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(Hays, G.)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[ </a:t>
            </a:r>
            <a:r>
              <a:rPr b="1" sz="10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</a:rPr>
              <a:t>1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] 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; </a:t>
            </a:r>
            <a:r>
              <a:rPr sz="12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  <a:hlinkClick r:id="rId21" invalidUrl="" action="" tgtFrame="" tooltip="" history="1" highlightClick="0" endSnd="0"/>
              </a:rPr>
              <a:t>Hering, P 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(Hering, Ph.)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[ </a:t>
            </a:r>
            <a:r>
              <a:rPr b="1" sz="10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</a:rPr>
              <a:t>1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] 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; </a:t>
            </a:r>
            <a:r>
              <a:rPr sz="12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  <a:hlinkClick r:id="rId22" invalidUrl="" action="" tgtFrame="" tooltip="" history="1" highlightClick="0" endSnd="0"/>
              </a:rPr>
              <a:t>Huang, Z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(Huang, Z.)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[ </a:t>
            </a:r>
            <a:r>
              <a:rPr b="1" sz="10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</a:rPr>
              <a:t>1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] 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; </a:t>
            </a:r>
            <a:r>
              <a:rPr sz="12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  <a:hlinkClick r:id="rId23" invalidUrl="" action="" tgtFrame="" tooltip="" history="1" highlightClick="0" endSnd="0"/>
              </a:rPr>
              <a:t>Iverson, R 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(Iverson, R.)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[ </a:t>
            </a:r>
            <a:r>
              <a:rPr b="1" sz="10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</a:rPr>
              <a:t>1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] 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; </a:t>
            </a:r>
            <a:r>
              <a:rPr sz="12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  <a:hlinkClick r:id="rId24" invalidUrl="" action="" tgtFrame="" tooltip="" history="1" highlightClick="0" endSnd="0"/>
              </a:rPr>
              <a:t>Loos, H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(Loos, H.)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[ </a:t>
            </a:r>
            <a:r>
              <a:rPr b="1" sz="10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</a:rPr>
              <a:t>1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] 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; </a:t>
            </a:r>
            <a:r>
              <a:rPr sz="12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  <a:hlinkClick r:id="rId25" invalidUrl="" action="" tgtFrame="" tooltip="" history="1" highlightClick="0" endSnd="0"/>
              </a:rPr>
              <a:t>Messerschmidt, M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(Messerschmidt, M.)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[ </a:t>
            </a:r>
            <a:r>
              <a:rPr b="1" sz="10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</a:rPr>
              <a:t>1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] 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; </a:t>
            </a:r>
            <a:r>
              <a:rPr sz="12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  <a:hlinkClick r:id="rId26" invalidUrl="" action="" tgtFrame="" tooltip="" history="1" highlightClick="0" endSnd="0"/>
              </a:rPr>
              <a:t>Miahnahri, A 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(Miahnahri, A.)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[ </a:t>
            </a:r>
            <a:r>
              <a:rPr b="1" sz="10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</a:rPr>
              <a:t>1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] 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; </a:t>
            </a:r>
            <a:r>
              <a:rPr sz="12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  <a:hlinkClick r:id="rId27" invalidUrl="" action="" tgtFrame="" tooltip="" history="1" highlightClick="0" endSnd="0"/>
              </a:rPr>
              <a:t>Moeller, S 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(Moeller, S.)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[ </a:t>
            </a:r>
            <a:r>
              <a:rPr b="1" sz="10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</a:rPr>
              <a:t>1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] 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; </a:t>
            </a:r>
            <a:r>
              <a:rPr sz="12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  <a:hlinkClick r:id="rId28" invalidUrl="" action="" tgtFrame="" tooltip="" history="1" highlightClick="0" endSnd="0"/>
              </a:rPr>
              <a:t>Nuhn, HD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(Nuhn, H. -D.)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[ </a:t>
            </a:r>
            <a:r>
              <a:rPr b="1" sz="10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</a:rPr>
              <a:t>1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] 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; </a:t>
            </a:r>
            <a:r>
              <a:rPr sz="12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  <a:hlinkClick r:id="rId29" invalidUrl="" action="" tgtFrame="" tooltip="" history="1" highlightClick="0" endSnd="0"/>
              </a:rPr>
              <a:t>Pile, G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(Pile, G.)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[ </a:t>
            </a:r>
            <a:r>
              <a:rPr b="1" sz="10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</a:rPr>
              <a:t>3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] 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; </a:t>
            </a:r>
            <a:r>
              <a:rPr sz="12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  <a:hlinkClick r:id="rId30" invalidUrl="" action="" tgtFrame="" tooltip="" history="1" highlightClick="0" endSnd="0"/>
              </a:rPr>
              <a:t>Ratner, D 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(Ratner, D.)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[ </a:t>
            </a:r>
            <a:r>
              <a:rPr b="1" sz="10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</a:rPr>
              <a:t>1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] 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; </a:t>
            </a:r>
            <a:r>
              <a:rPr sz="12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  <a:hlinkClick r:id="rId31" invalidUrl="" action="" tgtFrame="" tooltip="" history="1" highlightClick="0" endSnd="0"/>
              </a:rPr>
              <a:t>Rzepiela, J 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(Rzepiela, J.)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[ </a:t>
            </a:r>
            <a:r>
              <a:rPr b="1" sz="10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</a:rPr>
              <a:t>1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] 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; </a:t>
            </a:r>
            <a:r>
              <a:rPr sz="12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  <a:hlinkClick r:id="rId32" invalidUrl="" action="" tgtFrame="" tooltip="" history="1" highlightClick="0" endSnd="0"/>
              </a:rPr>
              <a:t>Schultz, D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(Schultz, D.)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[ </a:t>
            </a:r>
            <a:r>
              <a:rPr b="1" sz="10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</a:rPr>
              <a:t>1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] 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; </a:t>
            </a:r>
            <a:r>
              <a:rPr sz="12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  <a:hlinkClick r:id="rId33" invalidUrl="" action="" tgtFrame="" tooltip="" history="1" highlightClick="0" endSnd="0"/>
              </a:rPr>
              <a:t>Smith, T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(Smith, T.)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[ </a:t>
            </a:r>
            <a:r>
              <a:rPr b="1" sz="10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</a:rPr>
              <a:t>1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] 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; </a:t>
            </a:r>
            <a:r>
              <a:rPr sz="12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  <a:hlinkClick r:id="rId34" invalidUrl="" action="" tgtFrame="" tooltip="" history="1" highlightClick="0" endSnd="0"/>
              </a:rPr>
              <a:t>Stefan, P 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(Stefan, P.)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[ </a:t>
            </a:r>
            <a:r>
              <a:rPr b="1" sz="10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</a:rPr>
              <a:t>1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] 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; </a:t>
            </a:r>
            <a:r>
              <a:rPr sz="12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  <a:hlinkClick r:id="rId35" invalidUrl="" action="" tgtFrame="" tooltip="" history="1" highlightClick="0" endSnd="0"/>
              </a:rPr>
              <a:t>Tompkins, H 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(Tompkins, H.)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[ </a:t>
            </a:r>
            <a:r>
              <a:rPr b="1" sz="10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</a:rPr>
              <a:t>1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] 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; </a:t>
            </a:r>
            <a:r>
              <a:rPr sz="12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  <a:hlinkClick r:id="rId36" invalidUrl="" action="" tgtFrame="" tooltip="" history="1" highlightClick="0" endSnd="0"/>
              </a:rPr>
              <a:t>Turner, J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(Turner, J.)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[ </a:t>
            </a:r>
            <a:r>
              <a:rPr b="1" sz="10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</a:rPr>
              <a:t>1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] 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; </a:t>
            </a:r>
            <a:r>
              <a:rPr sz="12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  <a:hlinkClick r:id="rId37" invalidUrl="" action="" tgtFrame="" tooltip="" history="1" highlightClick="0" endSnd="0"/>
              </a:rPr>
              <a:t>Welch, J 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(Welch, J.)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[ </a:t>
            </a:r>
            <a:r>
              <a:rPr b="1" sz="10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</a:rPr>
              <a:t>1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] 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; </a:t>
            </a:r>
            <a:r>
              <a:rPr sz="12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  <a:hlinkClick r:id="rId38" invalidUrl="" action="" tgtFrame="" tooltip="" history="1" highlightClick="0" endSnd="0"/>
              </a:rPr>
              <a:t>White, W 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(White, W.)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[ </a:t>
            </a:r>
            <a:r>
              <a:rPr b="1" sz="10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</a:rPr>
              <a:t>1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] 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; </a:t>
            </a:r>
            <a:r>
              <a:rPr sz="12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  <a:hlinkClick r:id="rId39" invalidUrl="" action="" tgtFrame="" tooltip="" history="1" highlightClick="0" endSnd="0"/>
              </a:rPr>
              <a:t>Wu, J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(Wu, J.)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[ </a:t>
            </a:r>
            <a:r>
              <a:rPr b="1" sz="10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</a:rPr>
              <a:t>1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] 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; </a:t>
            </a:r>
            <a:r>
              <a:rPr sz="12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  <a:hlinkClick r:id="rId40" invalidUrl="" action="" tgtFrame="" tooltip="" history="1" highlightClick="0" endSnd="0"/>
              </a:rPr>
              <a:t>Yocky, G 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(Yocky, G.)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[ </a:t>
            </a:r>
            <a:r>
              <a:rPr b="1" sz="10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</a:rPr>
              <a:t>1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] 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; </a:t>
            </a:r>
            <a:r>
              <a:rPr sz="12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  <a:hlinkClick r:id="rId41" invalidUrl="" action="" tgtFrame="" tooltip="" history="1" highlightClick="0" endSnd="0"/>
              </a:rPr>
              <a:t>Galayda, J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(Galayda, J.)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[ </a:t>
            </a:r>
            <a:r>
              <a:rPr b="1" sz="1000">
                <a:solidFill>
                  <a:srgbClr val="314ED2"/>
                </a:solidFill>
                <a:latin typeface="+mj-lt"/>
                <a:ea typeface="+mj-ea"/>
                <a:cs typeface="+mj-cs"/>
                <a:sym typeface="Arial"/>
              </a:rPr>
              <a:t>1</a:t>
            </a:r>
            <a:r>
              <a:rPr b="1" sz="10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]</a:t>
            </a:r>
            <a:endParaRPr sz="1200">
              <a:solidFill>
                <a:srgbClr val="323333"/>
              </a:solidFill>
              <a:latin typeface="+mj-lt"/>
              <a:ea typeface="+mj-ea"/>
              <a:cs typeface="+mj-cs"/>
              <a:sym typeface="Arial"/>
            </a:endParaRPr>
          </a:p>
          <a:p>
            <a:pPr lvl="0">
              <a:defRPr sz="1800"/>
            </a:pPr>
            <a:r>
              <a:rPr b="1"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Source: 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NATURE PHOTONICS  </a:t>
            </a:r>
            <a:r>
              <a:rPr b="1"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Volume: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4   </a:t>
            </a:r>
            <a:r>
              <a:rPr b="1"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Issue: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9   </a:t>
            </a:r>
            <a:r>
              <a:rPr b="1"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Pages: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641-647   </a:t>
            </a:r>
            <a:r>
              <a:rPr b="1"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DOI: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10.1038/NPHOTON.2010.176   </a:t>
            </a:r>
            <a:r>
              <a:rPr b="1"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Published: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SEP 2010</a:t>
            </a:r>
            <a:endParaRPr sz="1200">
              <a:solidFill>
                <a:srgbClr val="323333"/>
              </a:solidFill>
              <a:latin typeface="+mj-lt"/>
              <a:ea typeface="+mj-ea"/>
              <a:cs typeface="+mj-cs"/>
              <a:sym typeface="Arial"/>
            </a:endParaRPr>
          </a:p>
          <a:p>
            <a:pPr lvl="0">
              <a:defRPr sz="1800"/>
            </a:pPr>
            <a:r>
              <a:rPr b="1"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Times Cited:</a:t>
            </a:r>
            <a:r>
              <a:rPr sz="1200">
                <a:solidFill>
                  <a:srgbClr val="323333"/>
                </a:solidFill>
                <a:latin typeface="+mj-lt"/>
                <a:ea typeface="+mj-ea"/>
                <a:cs typeface="+mj-cs"/>
                <a:sym typeface="Arial"/>
              </a:rPr>
              <a:t> 563</a:t>
            </a:r>
            <a:endParaRPr sz="1200">
              <a:solidFill>
                <a:srgbClr val="323333"/>
              </a:solidFill>
              <a:latin typeface="+mj-lt"/>
              <a:ea typeface="+mj-ea"/>
              <a:cs typeface="+mj-cs"/>
              <a:sym typeface="Arial"/>
            </a:endParaRPr>
          </a:p>
        </p:txBody>
      </p:sp>
      <p:pic>
        <p:nvPicPr>
          <p:cNvPr id="52" name="lcls_firstlight-11.jpg"/>
          <p:cNvPicPr/>
          <p:nvPr/>
        </p:nvPicPr>
        <p:blipFill>
          <a:blip r:embed="rId42">
            <a:extLst/>
          </a:blip>
          <a:stretch>
            <a:fillRect/>
          </a:stretch>
        </p:blipFill>
        <p:spPr>
          <a:xfrm>
            <a:off x="362252" y="1095851"/>
            <a:ext cx="3225398" cy="2540001"/>
          </a:xfrm>
          <a:prstGeom prst="rect">
            <a:avLst/>
          </a:prstGeom>
          <a:ln>
            <a:round/>
          </a:ln>
        </p:spPr>
      </p:pic>
      <p:pic>
        <p:nvPicPr>
          <p:cNvPr id="53" name="lcls_firstlight-12.jpg"/>
          <p:cNvPicPr/>
          <p:nvPr/>
        </p:nvPicPr>
        <p:blipFill>
          <a:blip r:embed="rId43">
            <a:extLst/>
          </a:blip>
          <a:stretch>
            <a:fillRect/>
          </a:stretch>
        </p:blipFill>
        <p:spPr>
          <a:xfrm>
            <a:off x="4127500" y="1168400"/>
            <a:ext cx="3885260" cy="2540000"/>
          </a:xfrm>
          <a:prstGeom prst="rect">
            <a:avLst/>
          </a:prstGeom>
          <a:ln>
            <a:round/>
          </a:ln>
        </p:spPr>
      </p:pic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115.jpg"/>
          <p:cNvPicPr/>
          <p:nvPr/>
        </p:nvPicPr>
        <p:blipFill>
          <a:blip r:embed="rId2">
            <a:extLst/>
          </a:blip>
          <a:srcRect l="51875" t="55482" r="2358" b="7860"/>
          <a:stretch>
            <a:fillRect/>
          </a:stretch>
        </p:blipFill>
        <p:spPr>
          <a:xfrm>
            <a:off x="4559300" y="3083045"/>
            <a:ext cx="4483100" cy="300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image115.jpg"/>
          <p:cNvPicPr/>
          <p:nvPr/>
        </p:nvPicPr>
        <p:blipFill>
          <a:blip r:embed="rId2">
            <a:extLst/>
          </a:blip>
          <a:srcRect l="56516" t="4167" r="133" b="58509"/>
          <a:stretch>
            <a:fillRect/>
          </a:stretch>
        </p:blipFill>
        <p:spPr>
          <a:xfrm>
            <a:off x="0" y="1939380"/>
            <a:ext cx="4373245" cy="4394201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Shape 57"/>
          <p:cNvSpPr/>
          <p:nvPr/>
        </p:nvSpPr>
        <p:spPr>
          <a:xfrm>
            <a:off x="0" y="990600"/>
            <a:ext cx="8623237" cy="1597"/>
          </a:xfrm>
          <a:prstGeom prst="line">
            <a:avLst/>
          </a:prstGeom>
          <a:ln w="38100">
            <a:solidFill>
              <a:srgbClr val="C31A00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pic>
        <p:nvPicPr>
          <p:cNvPr id="58" name="nsf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82000" y="5994400"/>
            <a:ext cx="711201" cy="711201"/>
          </a:xfrm>
          <a:prstGeom prst="rect">
            <a:avLst/>
          </a:prstGeom>
          <a:ln>
            <a:round/>
          </a:ln>
        </p:spPr>
      </p:pic>
      <p:sp>
        <p:nvSpPr>
          <p:cNvPr id="59" name="Shape 59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38100" tIns="38100" rIns="38100" bIns="38100"/>
          <a:lstStyle>
            <a:lvl1pPr>
              <a:defRPr b="0"/>
            </a:lvl1pPr>
          </a:lstStyle>
          <a:p>
            <a:pPr lvl="0">
              <a:defRPr sz="1800">
                <a:uFillTx/>
              </a:defRPr>
            </a:pPr>
            <a:r>
              <a:rPr sz="3600">
                <a:uFill>
                  <a:solidFill/>
                </a:uFill>
              </a:rPr>
              <a:t>Hard X-ray spectrum at LCLS</a:t>
            </a:r>
          </a:p>
        </p:txBody>
      </p:sp>
      <p:pic>
        <p:nvPicPr>
          <p:cNvPr id="60" name="image115.jpg"/>
          <p:cNvPicPr/>
          <p:nvPr/>
        </p:nvPicPr>
        <p:blipFill>
          <a:blip r:embed="rId2">
            <a:extLst/>
          </a:blip>
          <a:srcRect l="11790" t="16162" r="68382" b="70707"/>
          <a:stretch>
            <a:fillRect/>
          </a:stretch>
        </p:blipFill>
        <p:spPr>
          <a:xfrm>
            <a:off x="228600" y="1295400"/>
            <a:ext cx="2017227" cy="1558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image115.jpg"/>
          <p:cNvPicPr/>
          <p:nvPr/>
        </p:nvPicPr>
        <p:blipFill>
          <a:blip r:embed="rId2">
            <a:extLst/>
          </a:blip>
          <a:srcRect l="9432" t="64646" r="63665" b="16161"/>
          <a:stretch>
            <a:fillRect/>
          </a:stretch>
        </p:blipFill>
        <p:spPr>
          <a:xfrm>
            <a:off x="6883400" y="1257300"/>
            <a:ext cx="1981200" cy="16487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/>
        </p:nvSpPr>
        <p:spPr>
          <a:xfrm>
            <a:off x="0" y="990600"/>
            <a:ext cx="8623237" cy="1597"/>
          </a:xfrm>
          <a:prstGeom prst="line">
            <a:avLst/>
          </a:prstGeom>
          <a:ln w="38100">
            <a:solidFill>
              <a:srgbClr val="C31A00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pic>
        <p:nvPicPr>
          <p:cNvPr id="64" name="nsf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0" y="5994400"/>
            <a:ext cx="711201" cy="711201"/>
          </a:xfrm>
          <a:prstGeom prst="rect">
            <a:avLst/>
          </a:prstGeom>
          <a:ln>
            <a:round/>
          </a:ln>
        </p:spPr>
      </p:pic>
      <p:sp>
        <p:nvSpPr>
          <p:cNvPr id="65" name="Shape 6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uFillTx/>
              </a:defRPr>
            </a:pPr>
            <a:r>
              <a:rPr b="1" sz="3600">
                <a:uFill>
                  <a:solidFill/>
                </a:uFill>
              </a:rPr>
              <a:t>AMO instrument</a:t>
            </a:r>
          </a:p>
        </p:txBody>
      </p:sp>
      <p:sp>
        <p:nvSpPr>
          <p:cNvPr id="66" name="Shape 6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63500" tIns="63500" rIns="63500" bIns="63500"/>
          <a:lstStyle/>
          <a:p>
            <a:pPr lvl="0" marL="0" indent="0">
              <a:buSzTx/>
              <a:buNone/>
              <a:defRPr sz="1800">
                <a:uFillTx/>
              </a:defRPr>
            </a:pPr>
            <a:r>
              <a:rPr sz="2200">
                <a:uFill>
                  <a:solidFill/>
                </a:uFill>
                <a:latin typeface="Verdana"/>
                <a:ea typeface="Verdana"/>
                <a:cs typeface="Verdana"/>
                <a:sym typeface="Verdana"/>
              </a:rPr>
              <a:t>Atomic, Molecular and Optical Science </a:t>
            </a:r>
            <a:endParaRPr sz="2200">
              <a:uFill>
                <a:solidFill/>
              </a:uFill>
              <a:latin typeface="Verdana"/>
              <a:ea typeface="Verdana"/>
              <a:cs typeface="Verdana"/>
              <a:sym typeface="Verdana"/>
            </a:endParaRPr>
          </a:p>
          <a:p>
            <a:pPr lvl="0" marL="0" indent="0">
              <a:buSzTx/>
              <a:buNone/>
              <a:defRPr sz="1800">
                <a:uFillTx/>
              </a:defRPr>
            </a:pPr>
            <a:r>
              <a:rPr sz="2200">
                <a:uFill>
                  <a:solidFill/>
                </a:uFill>
                <a:latin typeface="Verdana"/>
                <a:ea typeface="Verdana"/>
                <a:cs typeface="Verdana"/>
                <a:sym typeface="Verdana"/>
              </a:rPr>
              <a:t>with ultrafast and ultraintense X-rays at the LCLS</a:t>
            </a:r>
            <a:endParaRPr sz="2200">
              <a:uFill>
                <a:solidFill/>
              </a:uFill>
            </a:endParaRPr>
          </a:p>
          <a:p>
            <a:pPr lvl="0" marL="0" indent="0">
              <a:buSzPct val="125000"/>
              <a:defRPr sz="1800">
                <a:uFillTx/>
              </a:defRPr>
            </a:pPr>
            <a:r>
              <a:rPr>
                <a:latin typeface="Verdana"/>
                <a:ea typeface="Verdana"/>
                <a:cs typeface="Verdana"/>
                <a:sym typeface="Verdana"/>
              </a:rPr>
              <a:t>Techniques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lvl="0" marL="0" indent="0">
              <a:buSzPct val="125000"/>
              <a:defRPr sz="1800">
                <a:uFillTx/>
              </a:defRPr>
            </a:pPr>
            <a:r>
              <a:rPr>
                <a:latin typeface="Verdana"/>
                <a:ea typeface="Verdana"/>
                <a:cs typeface="Verdana"/>
                <a:sym typeface="Verdana"/>
              </a:rPr>
              <a:t>Electron time-of-flight spectroscopy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lvl="0" marL="0" indent="0">
              <a:buSzPct val="125000"/>
              <a:defRPr sz="1800">
                <a:uFillTx/>
              </a:defRPr>
            </a:pPr>
            <a:r>
              <a:rPr>
                <a:latin typeface="Verdana"/>
                <a:ea typeface="Verdana"/>
                <a:cs typeface="Verdana"/>
                <a:sym typeface="Verdana"/>
              </a:rPr>
              <a:t>Ion time-of-flight spectroscopy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lvl="0" marL="0" indent="0">
              <a:buSzPct val="125000"/>
              <a:defRPr sz="1800">
                <a:uFillTx/>
              </a:defRPr>
            </a:pPr>
            <a:r>
              <a:rPr>
                <a:latin typeface="Verdana"/>
                <a:ea typeface="Verdana"/>
                <a:cs typeface="Verdana"/>
                <a:sym typeface="Verdana"/>
              </a:rPr>
              <a:t>Ion imaging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lvl="0" marL="0" indent="0">
              <a:buSzPct val="125000"/>
              <a:defRPr sz="1800">
                <a:uFillTx/>
              </a:defRPr>
            </a:pPr>
            <a:r>
              <a:rPr>
                <a:latin typeface="Verdana"/>
                <a:ea typeface="Verdana"/>
                <a:cs typeface="Verdana"/>
                <a:sym typeface="Verdana"/>
              </a:rPr>
              <a:t>Ion momentum spectroscopy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lvl="0" marL="0" indent="0">
              <a:buSzPct val="125000"/>
              <a:defRPr sz="1800">
                <a:uFillTx/>
              </a:defRPr>
            </a:pPr>
            <a:r>
              <a:rPr>
                <a:latin typeface="Verdana"/>
                <a:ea typeface="Verdana"/>
                <a:cs typeface="Verdana"/>
                <a:sym typeface="Verdana"/>
              </a:rPr>
              <a:t>X-ray scattering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lvl="0" marL="0" marR="0" indent="0" defTabSz="457200">
              <a:spcBef>
                <a:spcPts val="0"/>
              </a:spcBef>
              <a:buSzTx/>
              <a:buNone/>
              <a:defRPr sz="1800">
                <a:uFillTx/>
              </a:defRPr>
            </a:pPr>
            <a:endParaRPr>
              <a:uFill>
                <a:solidFill/>
              </a:uFill>
              <a:latin typeface="Verdana"/>
              <a:ea typeface="Verdana"/>
              <a:cs typeface="Verdana"/>
              <a:sym typeface="Verdana"/>
            </a:endParaRPr>
          </a:p>
          <a:p>
            <a:pPr lvl="0" marL="0" marR="0" indent="0" defTabSz="457200">
              <a:spcBef>
                <a:spcPts val="0"/>
              </a:spcBef>
              <a:buSzTx/>
              <a:buNone/>
              <a:defRPr sz="1800">
                <a:uFillTx/>
              </a:defRPr>
            </a:pPr>
            <a:endParaRPr>
              <a:uFill>
                <a:solidFill/>
              </a:u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lcls-amo-firstlight1-215_153ht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33152" y="2032000"/>
            <a:ext cx="3875577" cy="2578100"/>
          </a:xfrm>
          <a:prstGeom prst="rect">
            <a:avLst/>
          </a:prstGeom>
          <a:ln>
            <a:round/>
          </a:ln>
        </p:spPr>
      </p:pic>
      <p:pic>
        <p:nvPicPr>
          <p:cNvPr id="68" name="lcls-users-oct09_153ht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44800" y="3949700"/>
            <a:ext cx="4114800" cy="2749190"/>
          </a:xfrm>
          <a:prstGeom prst="rect">
            <a:avLst/>
          </a:prstGeom>
          <a:ln>
            <a:round/>
          </a:ln>
        </p:spPr>
      </p:pic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/>
        </p:nvSpPr>
        <p:spPr>
          <a:xfrm>
            <a:off x="0" y="990600"/>
            <a:ext cx="8623237" cy="1597"/>
          </a:xfrm>
          <a:prstGeom prst="line">
            <a:avLst/>
          </a:prstGeom>
          <a:ln w="38100">
            <a:solidFill>
              <a:srgbClr val="C31A00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pic>
        <p:nvPicPr>
          <p:cNvPr id="71" name="nsf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0" y="5994400"/>
            <a:ext cx="711201" cy="711201"/>
          </a:xfrm>
          <a:prstGeom prst="rect">
            <a:avLst/>
          </a:prstGeom>
          <a:ln>
            <a:round/>
          </a:ln>
        </p:spPr>
      </p:pic>
      <p:sp>
        <p:nvSpPr>
          <p:cNvPr id="72" name="Shape 72"/>
          <p:cNvSpPr/>
          <p:nvPr>
            <p:ph type="body" idx="1"/>
          </p:nvPr>
        </p:nvSpPr>
        <p:spPr>
          <a:xfrm>
            <a:off x="0" y="3581400"/>
            <a:ext cx="4648200" cy="3276600"/>
          </a:xfrm>
          <a:prstGeom prst="rect">
            <a:avLst/>
          </a:prstGeom>
        </p:spPr>
        <p:txBody>
          <a:bodyPr lIns="38100" tIns="38100" rIns="38100" bIns="38100"/>
          <a:lstStyle/>
          <a:p>
            <a:pPr lvl="0" marL="195942" indent="-195942">
              <a:spcBef>
                <a:spcPts val="300"/>
              </a:spcBef>
              <a:buClr>
                <a:srgbClr val="000000"/>
              </a:buClr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Low resolution structure of Photosystem I determined from ~15,000 nanocrystals</a:t>
            </a:r>
            <a:endParaRPr sz="2800">
              <a:uFill>
                <a:solidFill/>
              </a:uFill>
            </a:endParaRPr>
          </a:p>
          <a:p>
            <a:pPr lvl="0" marL="195942" indent="-195942">
              <a:spcBef>
                <a:spcPts val="300"/>
              </a:spcBef>
              <a:buClr>
                <a:srgbClr val="000000"/>
              </a:buClr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Each crystal was illuminated sequentially and destroyed by the LCLS beam</a:t>
            </a:r>
            <a:endParaRPr sz="2800">
              <a:uFill>
                <a:solidFill/>
              </a:uFill>
            </a:endParaRPr>
          </a:p>
          <a:p>
            <a:pPr lvl="0" marL="195942" indent="-195942">
              <a:spcBef>
                <a:spcPts val="300"/>
              </a:spcBef>
              <a:buClr>
                <a:srgbClr val="000000"/>
              </a:buClr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Dose ~30 times larger than classical damage limit</a:t>
            </a:r>
            <a:endParaRPr sz="2800">
              <a:uFill>
                <a:solidFill/>
              </a:uFill>
            </a:endParaRPr>
          </a:p>
          <a:p>
            <a:pPr lvl="1" marL="600075" indent="-142875">
              <a:spcBef>
                <a:spcPts val="200"/>
              </a:spcBef>
              <a:buClr>
                <a:srgbClr val="000000"/>
              </a:buClr>
              <a:defRPr sz="1800">
                <a:uFillTx/>
              </a:defRPr>
            </a:pPr>
            <a:r>
              <a:rPr sz="1200">
                <a:uFill>
                  <a:solidFill/>
                </a:uFill>
              </a:rPr>
              <a:t>&gt;700 MGy</a:t>
            </a:r>
            <a:endParaRPr sz="2400">
              <a:uFill>
                <a:solidFill/>
              </a:uFill>
            </a:endParaRPr>
          </a:p>
          <a:p>
            <a:pPr lvl="0" marL="195942" indent="-195942">
              <a:spcBef>
                <a:spcPts val="300"/>
              </a:spcBef>
              <a:buClr>
                <a:srgbClr val="000000"/>
              </a:buClr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Unfortunately, low photon energy at AMO limited resolution and chance for new biology</a:t>
            </a:r>
          </a:p>
        </p:txBody>
      </p:sp>
      <p:pic>
        <p:nvPicPr>
          <p:cNvPr id="73" name="image2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52367" y="1066800"/>
            <a:ext cx="4239371" cy="160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4" name="image22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8600" y="1066799"/>
            <a:ext cx="4239370" cy="2485803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image23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52367" y="2777133"/>
            <a:ext cx="4239370" cy="3470301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Shape 76"/>
          <p:cNvSpPr/>
          <p:nvPr/>
        </p:nvSpPr>
        <p:spPr>
          <a:xfrm>
            <a:off x="4648200" y="4876800"/>
            <a:ext cx="771982" cy="215900"/>
          </a:xfrm>
          <a:prstGeom prst="rect">
            <a:avLst/>
          </a:prstGeom>
          <a:solidFill>
            <a:srgbClr val="FFFFFF"/>
          </a:solidFill>
          <a:ln w="12700"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marL="40639" marR="40639" defTabSz="914400">
              <a:buClr>
                <a:srgbClr val="000000"/>
              </a:buClr>
              <a:defRPr sz="10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1000">
                <a:uFill>
                  <a:solidFill/>
                </a:uFill>
              </a:rPr>
              <a:t>Synchroton</a:t>
            </a:r>
          </a:p>
        </p:txBody>
      </p:sp>
      <p:sp>
        <p:nvSpPr>
          <p:cNvPr id="77" name="Shape 77"/>
          <p:cNvSpPr/>
          <p:nvPr/>
        </p:nvSpPr>
        <p:spPr>
          <a:xfrm>
            <a:off x="6705600" y="4876800"/>
            <a:ext cx="447227" cy="215900"/>
          </a:xfrm>
          <a:prstGeom prst="rect">
            <a:avLst/>
          </a:prstGeom>
          <a:solidFill>
            <a:srgbClr val="FFFFFF"/>
          </a:solidFill>
          <a:ln w="12700"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marL="40639" marR="40639" defTabSz="914400">
              <a:buClr>
                <a:srgbClr val="000000"/>
              </a:buClr>
              <a:defRPr sz="10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1000">
                <a:uFill>
                  <a:solidFill/>
                </a:uFill>
              </a:rPr>
              <a:t>LCLS</a:t>
            </a:r>
          </a:p>
        </p:txBody>
      </p:sp>
      <p:sp>
        <p:nvSpPr>
          <p:cNvPr id="78" name="Shape 78"/>
          <p:cNvSpPr/>
          <p:nvPr/>
        </p:nvSpPr>
        <p:spPr>
          <a:xfrm>
            <a:off x="5441950" y="6172200"/>
            <a:ext cx="25654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lvl="0" marL="40639" marR="40639" defTabSz="914400">
              <a:buClr>
                <a:srgbClr val="000000"/>
              </a:buClr>
              <a:buFont typeface="Helvetica"/>
              <a:defRPr sz="1800"/>
            </a:pPr>
            <a:r>
              <a:rPr sz="1400">
                <a:uFill>
                  <a:solidFill/>
                </a:uFill>
              </a:rPr>
              <a:t>Chapman </a:t>
            </a:r>
            <a:r>
              <a:rPr i="1" sz="1400">
                <a:uFill>
                  <a:solidFill/>
                </a:uFill>
              </a:rPr>
              <a:t>et al</a:t>
            </a:r>
            <a:r>
              <a:rPr sz="1400">
                <a:uFill>
                  <a:solidFill/>
                </a:uFill>
              </a:rPr>
              <a:t>. Nature Physics </a:t>
            </a:r>
            <a:r>
              <a:rPr b="1" sz="1400">
                <a:uFill>
                  <a:solidFill/>
                </a:uFill>
              </a:rPr>
              <a:t>470</a:t>
            </a:r>
            <a:r>
              <a:rPr sz="1400">
                <a:uFill>
                  <a:solidFill/>
                </a:uFill>
              </a:rPr>
              <a:t>, 73-77 (2011)</a:t>
            </a:r>
          </a:p>
        </p:txBody>
      </p:sp>
      <p:sp>
        <p:nvSpPr>
          <p:cNvPr id="79" name="Shape 79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38100" tIns="38100" rIns="38100" bIns="38100"/>
          <a:lstStyle>
            <a:lvl1pPr>
              <a:defRPr b="0" sz="3200"/>
            </a:lvl1pPr>
          </a:lstStyle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Femtosecond Protein Nanocrystallography Using Soft X-rays</a:t>
            </a:r>
          </a:p>
        </p:txBody>
      </p:sp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/>
        </p:nvSpPr>
        <p:spPr>
          <a:xfrm>
            <a:off x="0" y="990600"/>
            <a:ext cx="8623237" cy="1597"/>
          </a:xfrm>
          <a:prstGeom prst="line">
            <a:avLst/>
          </a:prstGeom>
          <a:ln w="38100">
            <a:solidFill>
              <a:srgbClr val="C31A00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pic>
        <p:nvPicPr>
          <p:cNvPr id="82" name="nsf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0" y="5994400"/>
            <a:ext cx="711201" cy="711201"/>
          </a:xfrm>
          <a:prstGeom prst="rect">
            <a:avLst/>
          </a:prstGeom>
          <a:ln>
            <a:round/>
          </a:ln>
        </p:spPr>
      </p:pic>
      <p:sp>
        <p:nvSpPr>
          <p:cNvPr id="83" name="Shape 8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uFillTx/>
              </a:defRPr>
            </a:pPr>
            <a:r>
              <a:rPr b="1" sz="3600">
                <a:uFill>
                  <a:solidFill/>
                </a:uFill>
              </a:rPr>
              <a:t>XPP instrument</a:t>
            </a:r>
          </a:p>
        </p:txBody>
      </p:sp>
      <p:sp>
        <p:nvSpPr>
          <p:cNvPr id="84" name="Shape 8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0" indent="40640">
              <a:buSzTx/>
              <a:buNone/>
              <a:defRPr sz="1800">
                <a:uFillTx/>
              </a:defRPr>
            </a:pPr>
            <a:r>
              <a:rPr sz="2200">
                <a:uFill>
                  <a:solidFill/>
                </a:uFill>
                <a:latin typeface="Verdana"/>
                <a:ea typeface="Verdana"/>
                <a:cs typeface="Verdana"/>
                <a:sym typeface="Verdana"/>
              </a:rPr>
              <a:t>Scientific Applications</a:t>
            </a:r>
            <a:endParaRPr sz="2200">
              <a:uFill>
                <a:solidFill/>
              </a:uFill>
              <a:latin typeface="Verdana"/>
              <a:ea typeface="Verdana"/>
              <a:cs typeface="Verdana"/>
              <a:sym typeface="Verdana"/>
            </a:endParaRPr>
          </a:p>
          <a:p>
            <a:pPr lvl="0" marL="40640" indent="0" defTabSz="457200">
              <a:spcBef>
                <a:spcPts val="0"/>
              </a:spcBef>
              <a:buFont typeface="Arial"/>
              <a:defRPr sz="1800">
                <a:uFillTx/>
              </a:defRPr>
            </a:pPr>
            <a:r>
              <a:rPr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>
                <a:latin typeface="Verdana"/>
                <a:ea typeface="Verdana"/>
                <a:cs typeface="Verdana"/>
                <a:sym typeface="Verdana"/>
              </a:rPr>
              <a:t>Femtosecond Structural Dynamics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lvl="0" marL="40640" indent="0" defTabSz="457200">
              <a:spcBef>
                <a:spcPts val="0"/>
              </a:spcBef>
              <a:buFont typeface="Arial"/>
              <a:defRPr sz="1800">
                <a:uFillTx/>
              </a:defRPr>
            </a:pPr>
            <a:r>
              <a:rPr>
                <a:latin typeface="Verdana"/>
                <a:ea typeface="Verdana"/>
                <a:cs typeface="Verdana"/>
                <a:sym typeface="Verdana"/>
              </a:rPr>
              <a:t> X-ray Interactions with Matter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lvl="0" marL="0" indent="40640" defTabSz="457200">
              <a:spcBef>
                <a:spcPts val="0"/>
              </a:spcBef>
              <a:buSzTx/>
              <a:buNone/>
              <a:defRPr sz="1800">
                <a:uFillTx/>
              </a:defRPr>
            </a:pPr>
            <a:endParaRPr>
              <a:latin typeface="Verdana"/>
              <a:ea typeface="Verdana"/>
              <a:cs typeface="Verdana"/>
              <a:sym typeface="Verdana"/>
            </a:endParaRPr>
          </a:p>
          <a:p>
            <a:pPr lvl="0" marL="0" indent="40640" defTabSz="457200">
              <a:spcBef>
                <a:spcPts val="0"/>
              </a:spcBef>
              <a:buSzTx/>
              <a:buNone/>
              <a:defRPr sz="1800">
                <a:uFillTx/>
              </a:defRPr>
            </a:pPr>
            <a:r>
              <a:rPr sz="2200">
                <a:latin typeface="Verdana"/>
                <a:ea typeface="Verdana"/>
                <a:cs typeface="Verdana"/>
                <a:sym typeface="Verdana"/>
              </a:rPr>
              <a:t>X-ray Techniques</a:t>
            </a:r>
            <a:endParaRPr sz="2200">
              <a:latin typeface="Verdana"/>
              <a:ea typeface="Verdana"/>
              <a:cs typeface="Verdana"/>
              <a:sym typeface="Verdana"/>
            </a:endParaRPr>
          </a:p>
          <a:p>
            <a:pPr lvl="0" marL="40640" indent="0" defTabSz="457200">
              <a:spcBef>
                <a:spcPts val="0"/>
              </a:spcBef>
              <a:buFont typeface="Arial"/>
              <a:defRPr sz="1800">
                <a:uFillTx/>
              </a:defRPr>
            </a:pPr>
            <a:r>
              <a:rPr>
                <a:latin typeface="Verdana"/>
                <a:ea typeface="Verdana"/>
                <a:cs typeface="Verdana"/>
                <a:sym typeface="Verdana"/>
              </a:rPr>
              <a:t> Wide Angle X-ray Scattering/Diffraction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lvl="0" marL="40640" indent="0" defTabSz="457200">
              <a:spcBef>
                <a:spcPts val="0"/>
              </a:spcBef>
              <a:buFont typeface="Arial"/>
              <a:defRPr sz="1800">
                <a:uFillTx/>
              </a:defRPr>
            </a:pPr>
            <a:r>
              <a:rPr>
                <a:latin typeface="Verdana"/>
                <a:ea typeface="Verdana"/>
                <a:cs typeface="Verdana"/>
                <a:sym typeface="Verdana"/>
              </a:rPr>
              <a:t> Small Angle X-rays Scattering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lvl="0" marL="40640" indent="0" defTabSz="457200">
              <a:spcBef>
                <a:spcPts val="0"/>
              </a:spcBef>
              <a:buFont typeface="Arial"/>
              <a:defRPr sz="1800">
                <a:uFillTx/>
              </a:defRPr>
            </a:pPr>
            <a:r>
              <a:rPr>
                <a:latin typeface="Verdana"/>
                <a:ea typeface="Verdana"/>
                <a:cs typeface="Verdana"/>
                <a:sym typeface="Verdana"/>
              </a:rPr>
              <a:t> X-ray Absorption Spectroscopy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lvl="0" marL="40640" indent="0" defTabSz="457200">
              <a:spcBef>
                <a:spcPts val="0"/>
              </a:spcBef>
              <a:buFont typeface="Arial"/>
              <a:defRPr sz="1800">
                <a:uFillTx/>
              </a:defRPr>
            </a:pPr>
            <a:r>
              <a:rPr>
                <a:latin typeface="Verdana"/>
                <a:ea typeface="Verdana"/>
                <a:cs typeface="Verdana"/>
                <a:sym typeface="Verdana"/>
              </a:rPr>
              <a:t> X-ray Emission Spectroscopy</a:t>
            </a:r>
          </a:p>
        </p:txBody>
      </p:sp>
    </p:spTree>
  </p:cSld>
  <p:clrMapOvr>
    <a:masterClrMapping/>
  </p:clrMapOvr>
  <p:transition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6E6E9"/>
        </a:solidFill>
        <a:ln w="9525" cap="flat">
          <a:solidFill>
            <a:srgbClr val="000000"/>
          </a:solidFill>
          <a:prstDash val="solid"/>
          <a:round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40639" marR="40639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9525" cap="flat">
          <a:solidFill>
            <a:srgbClr val="000000"/>
          </a:solidFill>
          <a:prstDash val="solid"/>
          <a:round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6E6E9"/>
        </a:solidFill>
        <a:ln w="9525" cap="flat">
          <a:solidFill>
            <a:srgbClr val="000000"/>
          </a:solidFill>
          <a:prstDash val="solid"/>
          <a:round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40639" marR="40639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9525" cap="flat">
          <a:solidFill>
            <a:srgbClr val="000000"/>
          </a:solidFill>
          <a:prstDash val="solid"/>
          <a:round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