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60" r:id="rId3"/>
    <p:sldId id="272" r:id="rId4"/>
    <p:sldId id="273" r:id="rId5"/>
    <p:sldId id="274" r:id="rId6"/>
    <p:sldId id="282" r:id="rId7"/>
    <p:sldId id="283" r:id="rId8"/>
    <p:sldId id="279" r:id="rId9"/>
    <p:sldId id="284" r:id="rId10"/>
    <p:sldId id="285" r:id="rId11"/>
    <p:sldId id="280" r:id="rId12"/>
    <p:sldId id="281" r:id="rId13"/>
    <p:sldId id="294" r:id="rId14"/>
    <p:sldId id="295" r:id="rId15"/>
    <p:sldId id="296" r:id="rId16"/>
    <p:sldId id="297" r:id="rId17"/>
    <p:sldId id="298" r:id="rId18"/>
    <p:sldId id="256" r:id="rId19"/>
    <p:sldId id="257" r:id="rId20"/>
    <p:sldId id="258" r:id="rId21"/>
    <p:sldId id="286" r:id="rId22"/>
    <p:sldId id="287" r:id="rId23"/>
    <p:sldId id="259" r:id="rId24"/>
    <p:sldId id="261" r:id="rId25"/>
    <p:sldId id="262" r:id="rId26"/>
    <p:sldId id="291" r:id="rId27"/>
    <p:sldId id="263" r:id="rId28"/>
    <p:sldId id="292" r:id="rId29"/>
    <p:sldId id="269" r:id="rId30"/>
    <p:sldId id="293" r:id="rId31"/>
    <p:sldId id="264" r:id="rId32"/>
    <p:sldId id="270" r:id="rId33"/>
    <p:sldId id="290" r:id="rId34"/>
    <p:sldId id="265" r:id="rId35"/>
    <p:sldId id="266" r:id="rId36"/>
    <p:sldId id="267"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8E8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8" autoAdjust="0"/>
    <p:restoredTop sz="86447" autoAdjust="0"/>
  </p:normalViewPr>
  <p:slideViewPr>
    <p:cSldViewPr>
      <p:cViewPr>
        <p:scale>
          <a:sx n="90" d="100"/>
          <a:sy n="90" d="100"/>
        </p:scale>
        <p:origin x="125"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A63567-4B2D-4F05-8DB3-B4142A0BA72C}" type="datetimeFigureOut">
              <a:rPr lang="en-US" smtClean="0"/>
              <a:pPr/>
              <a:t>6/2/2014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37F31E-2F94-4E79-B09F-44F3694C1ADA}" type="slidenum">
              <a:rPr lang="en-US" smtClean="0"/>
              <a:pPr/>
              <a:t>‹#›</a:t>
            </a:fld>
            <a:endParaRPr lang="en-US"/>
          </a:p>
        </p:txBody>
      </p:sp>
    </p:spTree>
    <p:extLst>
      <p:ext uri="{BB962C8B-B14F-4D97-AF65-F5344CB8AC3E}">
        <p14:creationId xmlns="" xmlns:p14="http://schemas.microsoft.com/office/powerpoint/2010/main" val="346092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X-rays are electromagnetic</a:t>
            </a:r>
            <a:r>
              <a:rPr lang="en-US" baseline="0" dirty="0" smtClean="0"/>
              <a:t> waves, like light. Their wavelength, the distance between successive crests, troughs or the same points on adjacent waves, is close to the size of atoms. For this reason they can be used to view the world on the atomic scale.</a:t>
            </a:r>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1</a:t>
            </a:fld>
            <a:endParaRPr lang="en-US"/>
          </a:p>
        </p:txBody>
      </p:sp>
    </p:spTree>
    <p:extLst>
      <p:ext uri="{BB962C8B-B14F-4D97-AF65-F5344CB8AC3E}">
        <p14:creationId xmlns="" xmlns:p14="http://schemas.microsoft.com/office/powerpoint/2010/main" val="5127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DB39733-1526-4A64-B754-06302456ECAB}" type="slidenum">
              <a:rPr lang="en-US" altLang="en-US"/>
              <a:pPr/>
              <a:t>5</a:t>
            </a:fld>
            <a:endParaRPr lang="en-US" altLang="en-US"/>
          </a:p>
        </p:txBody>
      </p:sp>
      <p:sp>
        <p:nvSpPr>
          <p:cNvPr id="97282" name="Slide Image Placeholder 1"/>
          <p:cNvSpPr>
            <a:spLocks noGrp="1" noRot="1" noChangeAspect="1" noTextEdit="1"/>
          </p:cNvSpPr>
          <p:nvPr>
            <p:ph type="sldImg"/>
          </p:nvPr>
        </p:nvSpPr>
        <p:spPr>
          <a:ln/>
          <a:extLst>
            <a:ext uri="{909E8E84-426E-40DD-AFC4-6F175D3DCCD1}">
              <a14:hiddenFill xmlns="" xmlns:a14="http://schemas.microsoft.com/office/drawing/2010/main">
                <a:noFill/>
              </a14:hiddenFill>
            </a:ext>
          </a:extLst>
        </p:spPr>
      </p:sp>
      <p:sp>
        <p:nvSpPr>
          <p:cNvPr id="97283" name="Notes Placeholder 2"/>
          <p:cNvSpPr>
            <a:spLocks noGrp="1"/>
          </p:cNvSpPr>
          <p:nvPr>
            <p:ph type="body" idx="1"/>
          </p:nvPr>
        </p:nvSpPr>
        <p:spPr/>
        <p:txBody>
          <a:bodyPr/>
          <a:lstStyle/>
          <a:p>
            <a:pPr>
              <a:spcBef>
                <a:spcPct val="0"/>
              </a:spcBef>
            </a:pPr>
            <a:endParaRPr lang="en-US" altLang="en-US"/>
          </a:p>
        </p:txBody>
      </p:sp>
      <p:sp>
        <p:nvSpPr>
          <p:cNvPr id="972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46829D3-E283-459B-A247-D0401085D9E6}" type="slidenum">
              <a:rPr lang="en-US" altLang="en-US" sz="1200"/>
              <a:pPr algn="r"/>
              <a:t>5</a:t>
            </a:fld>
            <a:endParaRPr lang="en-US" altLang="en-US" sz="1200"/>
          </a:p>
        </p:txBody>
      </p:sp>
    </p:spTree>
    <p:extLst>
      <p:ext uri="{BB962C8B-B14F-4D97-AF65-F5344CB8AC3E}">
        <p14:creationId xmlns="" xmlns:p14="http://schemas.microsoft.com/office/powerpoint/2010/main" val="13556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C42BF2-001D-49EC-9A09-219CC27B4701}" type="slidenum">
              <a:rPr lang="en-US" altLang="en-US"/>
              <a:pPr/>
              <a:t>6</a:t>
            </a:fld>
            <a:endParaRPr lang="en-US" altLang="en-US"/>
          </a:p>
        </p:txBody>
      </p:sp>
      <p:sp>
        <p:nvSpPr>
          <p:cNvPr id="101378" name="Slide Image Placeholder 1"/>
          <p:cNvSpPr>
            <a:spLocks noGrp="1" noRot="1" noChangeAspect="1" noTextEdit="1"/>
          </p:cNvSpPr>
          <p:nvPr>
            <p:ph type="sldImg"/>
          </p:nvPr>
        </p:nvSpPr>
        <p:spPr>
          <a:ln/>
          <a:extLst>
            <a:ext uri="{909E8E84-426E-40DD-AFC4-6F175D3DCCD1}">
              <a14:hiddenFill xmlns="" xmlns:a14="http://schemas.microsoft.com/office/drawing/2010/main">
                <a:noFill/>
              </a14:hiddenFill>
            </a:ext>
          </a:extLst>
        </p:spPr>
      </p:sp>
      <p:sp>
        <p:nvSpPr>
          <p:cNvPr id="101379" name="Notes Placeholder 2"/>
          <p:cNvSpPr>
            <a:spLocks noGrp="1"/>
          </p:cNvSpPr>
          <p:nvPr>
            <p:ph type="body" idx="1"/>
          </p:nvPr>
        </p:nvSpPr>
        <p:spPr/>
        <p:txBody>
          <a:bodyPr/>
          <a:lstStyle/>
          <a:p>
            <a:pPr>
              <a:spcBef>
                <a:spcPct val="0"/>
              </a:spcBef>
            </a:pPr>
            <a:endParaRPr lang="en-US" altLang="en-US"/>
          </a:p>
        </p:txBody>
      </p:sp>
      <p:sp>
        <p:nvSpPr>
          <p:cNvPr id="1013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1ECBEB5E-3EBE-4323-886C-74D1AF32067B}" type="slidenum">
              <a:rPr lang="en-US" altLang="en-US" sz="1200"/>
              <a:pPr algn="r"/>
              <a:t>6</a:t>
            </a:fld>
            <a:endParaRPr lang="en-US" altLang="en-US" sz="1200"/>
          </a:p>
        </p:txBody>
      </p:sp>
    </p:spTree>
    <p:extLst>
      <p:ext uri="{BB962C8B-B14F-4D97-AF65-F5344CB8AC3E}">
        <p14:creationId xmlns="" xmlns:p14="http://schemas.microsoft.com/office/powerpoint/2010/main" val="1264633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Introduction. Let there be light. The discovery of fire and the much later invention of candles allowed civilization</a:t>
            </a:r>
            <a:r>
              <a:rPr lang="en-US" baseline="0" dirty="0" smtClean="0"/>
              <a:t> to make good use of the night.  A modern candle provides 1 candlepower or 13 lumens of light . We won’t delve into the definition of candlepower or lumens but it provides a measure of the light output. The heat produced during this process is about 80W</a:t>
            </a:r>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17</a:t>
            </a:fld>
            <a:endParaRPr lang="en-US"/>
          </a:p>
        </p:txBody>
      </p:sp>
    </p:spTree>
    <p:extLst>
      <p:ext uri="{BB962C8B-B14F-4D97-AF65-F5344CB8AC3E}">
        <p14:creationId xmlns="" xmlns:p14="http://schemas.microsoft.com/office/powerpoint/2010/main" val="51729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dirty="0" err="1" smtClean="0"/>
              <a:t>candelarbra</a:t>
            </a:r>
            <a:r>
              <a:rPr lang="en-US" baseline="0" dirty="0" smtClean="0"/>
              <a:t> obviously produces more light.  It is an evolutionary technology where the same technological basis has been used but improved, i.e. more candles provide more light. </a:t>
            </a:r>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18</a:t>
            </a:fld>
            <a:endParaRPr lang="en-US"/>
          </a:p>
        </p:txBody>
      </p:sp>
    </p:spTree>
    <p:extLst>
      <p:ext uri="{BB962C8B-B14F-4D97-AF65-F5344CB8AC3E}">
        <p14:creationId xmlns="" xmlns:p14="http://schemas.microsoft.com/office/powerpoint/2010/main" val="163752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light bulb also provides light but is an example of revolutionary technology involving new physical principles</a:t>
            </a:r>
            <a:r>
              <a:rPr lang="en-US" baseline="0" dirty="0" smtClean="0"/>
              <a:t> that provide light but supplant the capability of a candle.</a:t>
            </a:r>
            <a:r>
              <a:rPr lang="en-US" dirty="0" smtClean="0"/>
              <a:t>  For less than the 80W of energy put out by a candle they produce almost</a:t>
            </a:r>
            <a:r>
              <a:rPr lang="en-US" baseline="0" dirty="0" smtClean="0"/>
              <a:t> two orders of magnitude light output.</a:t>
            </a:r>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19</a:t>
            </a:fld>
            <a:endParaRPr lang="en-US"/>
          </a:p>
        </p:txBody>
      </p:sp>
    </p:spTree>
    <p:extLst>
      <p:ext uri="{BB962C8B-B14F-4D97-AF65-F5344CB8AC3E}">
        <p14:creationId xmlns="" xmlns:p14="http://schemas.microsoft.com/office/powerpoint/2010/main" val="2255349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X-rays</a:t>
            </a:r>
            <a:r>
              <a:rPr lang="en-US" baseline="0" dirty="0" smtClean="0"/>
              <a:t> have been used for over 100 years since their discovery. You may have come across them in a hospital or dentists office. One area of scientific application is in the study of matter at the atomic scale. There are a number of ways of producing X-ray radiation and many devices but recently a development akin to the jump form a candle to a light bulb but much larger has taken place, the invention and building of X-ray free electron lasers.</a:t>
            </a:r>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22</a:t>
            </a:fld>
            <a:endParaRPr lang="en-US"/>
          </a:p>
        </p:txBody>
      </p:sp>
    </p:spTree>
    <p:extLst>
      <p:ext uri="{BB962C8B-B14F-4D97-AF65-F5344CB8AC3E}">
        <p14:creationId xmlns="" xmlns:p14="http://schemas.microsoft.com/office/powerpoint/2010/main" val="4073207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37F31E-2F94-4E79-B09F-44F3694C1ADA}"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545818-5ED8-4581-A51C-AD8FD4CE670A}"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545818-5ED8-4581-A51C-AD8FD4CE670A}"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545818-5ED8-4581-A51C-AD8FD4CE670A}"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59157F-3D5E-44EB-8C42-8715A45B08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8450355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47365E-1F1F-44F9-AFA3-2BFB528FF1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010694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32E2DA-83DF-4402-AEAB-47C33D3067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36505296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944D2E-7C32-4F02-8E6D-7CFDE7649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6489191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3970629-801D-4D18-BBEB-1CEEA5D5E3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6995556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38321F7-85F4-48C7-AC7C-E846BC510E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5135608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A721B2-AA66-46C6-9949-B10F539821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4633044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4DB0D0-FAC8-4E10-8CB4-7E695C967B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9242798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545818-5ED8-4581-A51C-AD8FD4CE670A}"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5352849-3820-4886-AA67-59435381AD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0931569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4C048D-3AAC-481D-84CA-15DE47206A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31551108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2FB835-954B-45B2-887E-0AF78A7D48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0157714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90FC2B2-393F-4C8A-88B7-2E793B8E76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1298603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329FD1B-7CFA-440D-A622-A13B7D7E87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499288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545818-5ED8-4581-A51C-AD8FD4CE670A}"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545818-5ED8-4581-A51C-AD8FD4CE670A}"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545818-5ED8-4581-A51C-AD8FD4CE670A}" type="datetimeFigureOut">
              <a:rPr lang="en-US" smtClean="0"/>
              <a:pPr/>
              <a:t>6/2/2014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545818-5ED8-4581-A51C-AD8FD4CE670A}" type="datetimeFigureOut">
              <a:rPr lang="en-US" smtClean="0"/>
              <a:pPr/>
              <a:t>6/2/2014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545818-5ED8-4581-A51C-AD8FD4CE670A}" type="datetimeFigureOut">
              <a:rPr lang="en-US" smtClean="0"/>
              <a:pPr/>
              <a:t>6/2/2014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545818-5ED8-4581-A51C-AD8FD4CE670A}"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545818-5ED8-4581-A51C-AD8FD4CE670A}"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892E9-789A-400A-8F6A-F271C6E90418}" type="slidenum">
              <a:rPr lang="en-US" smtClean="0"/>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45818-5ED8-4581-A51C-AD8FD4CE670A}" type="datetimeFigureOut">
              <a:rPr lang="en-US" smtClean="0"/>
              <a:pPr/>
              <a:t>6/2/2014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892E9-789A-400A-8F6A-F271C6E9041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999CC07-3BEF-41C4-920B-BEE0CEB4A38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 xmlns:p14="http://schemas.microsoft.com/office/powerpoint/2010/main" val="127864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txStyles>
    <p:titleStyle>
      <a:lvl1pPr algn="ctr" rtl="0" fontAlgn="base">
        <a:spcBef>
          <a:spcPct val="0"/>
        </a:spcBef>
        <a:spcAft>
          <a:spcPct val="0"/>
        </a:spcAft>
        <a:defRPr sz="3600" kern="12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panose="020B0604020202020204" pitchFamily="34" charset="0"/>
        </a:defRPr>
      </a:lvl2pPr>
      <a:lvl3pPr algn="ctr" rtl="0" fontAlgn="base">
        <a:spcBef>
          <a:spcPct val="0"/>
        </a:spcBef>
        <a:spcAft>
          <a:spcPct val="0"/>
        </a:spcAft>
        <a:defRPr sz="3600">
          <a:solidFill>
            <a:schemeClr val="tx2"/>
          </a:solidFill>
          <a:latin typeface="Arial" panose="020B0604020202020204" pitchFamily="34" charset="0"/>
        </a:defRPr>
      </a:lvl3pPr>
      <a:lvl4pPr algn="ctr" rtl="0" fontAlgn="base">
        <a:spcBef>
          <a:spcPct val="0"/>
        </a:spcBef>
        <a:spcAft>
          <a:spcPct val="0"/>
        </a:spcAft>
        <a:defRPr sz="3600">
          <a:solidFill>
            <a:schemeClr val="tx2"/>
          </a:solidFill>
          <a:latin typeface="Arial" panose="020B0604020202020204" pitchFamily="34" charset="0"/>
        </a:defRPr>
      </a:lvl4pPr>
      <a:lvl5pPr algn="ctr" rtl="0" fontAlgn="base">
        <a:spcBef>
          <a:spcPct val="0"/>
        </a:spcBef>
        <a:spcAft>
          <a:spcPct val="0"/>
        </a:spcAft>
        <a:defRPr sz="3600">
          <a:solidFill>
            <a:schemeClr val="tx2"/>
          </a:solidFill>
          <a:latin typeface="Arial" panose="020B0604020202020204" pitchFamily="34" charset="0"/>
        </a:defRPr>
      </a:lvl5pPr>
      <a:lvl6pPr marL="457200" algn="ctr" rtl="0" fontAlgn="base">
        <a:spcBef>
          <a:spcPct val="0"/>
        </a:spcBef>
        <a:spcAft>
          <a:spcPct val="0"/>
        </a:spcAft>
        <a:defRPr sz="3600">
          <a:solidFill>
            <a:schemeClr val="tx2"/>
          </a:solidFill>
          <a:latin typeface="Arial" panose="020B0604020202020204" pitchFamily="34" charset="0"/>
        </a:defRPr>
      </a:lvl6pPr>
      <a:lvl7pPr marL="914400" algn="ctr" rtl="0" fontAlgn="base">
        <a:spcBef>
          <a:spcPct val="0"/>
        </a:spcBef>
        <a:spcAft>
          <a:spcPct val="0"/>
        </a:spcAft>
        <a:defRPr sz="3600">
          <a:solidFill>
            <a:schemeClr val="tx2"/>
          </a:solidFill>
          <a:latin typeface="Arial" panose="020B0604020202020204" pitchFamily="34" charset="0"/>
        </a:defRPr>
      </a:lvl7pPr>
      <a:lvl8pPr marL="1371600" algn="ctr" rtl="0" fontAlgn="base">
        <a:spcBef>
          <a:spcPct val="0"/>
        </a:spcBef>
        <a:spcAft>
          <a:spcPct val="0"/>
        </a:spcAft>
        <a:defRPr sz="3600">
          <a:solidFill>
            <a:schemeClr val="tx2"/>
          </a:solidFill>
          <a:latin typeface="Arial" panose="020B0604020202020204" pitchFamily="34" charset="0"/>
        </a:defRPr>
      </a:lvl8pPr>
      <a:lvl9pPr marL="1828800" algn="ctr" rtl="0" fontAlgn="base">
        <a:spcBef>
          <a:spcPct val="0"/>
        </a:spcBef>
        <a:spcAft>
          <a:spcPct val="0"/>
        </a:spcAft>
        <a:defRPr sz="36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hyperlink" Target="http://images.google.com/imgres?imgurl=http://www.wallpaper.net.au/wallpaper/other/Light%20Bulb%20-%20800x600.jpg&amp;imgrefurl=http://www.wallpaper.net.au/wallpaper_other1.php&amp;h=600&amp;w=800&amp;sz=21&amp;tbnid=3_DBOWSvp3oJ:&amp;tbnh=106&amp;tbnw=142&amp;hl=en&amp;start=7&amp;prev=/images?q=light+bulb&amp;svnum=10&amp;hl=en&amp;lr=&amp;sa=N"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2.jpeg"/><Relationship Id="rId4" Type="http://schemas.openxmlformats.org/officeDocument/2006/relationships/image" Target="../media/image27.jpeg"/><Relationship Id="rId9" Type="http://schemas.openxmlformats.org/officeDocument/2006/relationships/hyperlink" Target="http://neutrons.ornl.gov/partnerlabs/sns-aerial_4761-2005.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hyperlink" Target="http://images.google.com/imgres?imgurl=http://www.wallpaper.net.au/wallpaper/other/Light%20Bulb%20-%20800x600.jpg&amp;imgrefurl=http://www.wallpaper.net.au/wallpaper_other1.php&amp;h=600&amp;w=800&amp;sz=21&amp;tbnid=3_DBOWSvp3oJ:&amp;tbnh=106&amp;tbnw=142&amp;hl=en&amp;start=7&amp;prev=/images?q=light+bulb&amp;svnum=10&amp;hl=en&amp;lr=&amp;sa=N"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m/url?sa=i&amp;rct=j&amp;q=&amp;esrc=s&amp;source=images&amp;cd=&amp;cad=rja&amp;uact=8&amp;docid=T5E4oYfIHwzu9M&amp;tbnid=sh2qqIWQafH11M:&amp;ved=0CAUQjRw&amp;url=http://www.psi.ch/swissfel/research&amp;ei=L5yMU6SxA8KSqgbJzYGABg&amp;bvm=bv.67720277,d.b2k&amp;psig=AFQjCNGPyOjrAexeXi77yfe0xS1FpFkyJw&amp;ust=140181033104177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Types of light waves, their relative wavelength and the smallest object they can image."/>
          <p:cNvPicPr>
            <a:picLocks noChangeAspect="1" noChangeArrowheads="1"/>
          </p:cNvPicPr>
          <p:nvPr/>
        </p:nvPicPr>
        <p:blipFill>
          <a:blip r:embed="rId3" cstate="print"/>
          <a:srcRect/>
          <a:stretch>
            <a:fillRect/>
          </a:stretch>
        </p:blipFill>
        <p:spPr bwMode="auto">
          <a:xfrm>
            <a:off x="228600" y="457201"/>
            <a:ext cx="8331661" cy="4876800"/>
          </a:xfrm>
          <a:prstGeom prst="rect">
            <a:avLst/>
          </a:prstGeom>
          <a:noFill/>
        </p:spPr>
      </p:pic>
      <p:sp>
        <p:nvSpPr>
          <p:cNvPr id="5" name="TextBox 4"/>
          <p:cNvSpPr txBox="1"/>
          <p:nvPr/>
        </p:nvSpPr>
        <p:spPr>
          <a:xfrm>
            <a:off x="762000" y="5257800"/>
            <a:ext cx="7772400" cy="954107"/>
          </a:xfrm>
          <a:prstGeom prst="rect">
            <a:avLst/>
          </a:prstGeom>
          <a:noFill/>
        </p:spPr>
        <p:txBody>
          <a:bodyPr wrap="square" rtlCol="0">
            <a:spAutoFit/>
          </a:bodyPr>
          <a:lstStyle/>
          <a:p>
            <a:pPr algn="ctr"/>
            <a:r>
              <a:rPr lang="en-US" sz="2800" dirty="0" smtClean="0"/>
              <a:t>X-rays are electromagnetic waves (like light) and have a wavelength about the size of atoms.</a:t>
            </a:r>
            <a:endParaRPr lang="en-US" sz="2800" dirty="0"/>
          </a:p>
        </p:txBody>
      </p:sp>
      <p:sp>
        <p:nvSpPr>
          <p:cNvPr id="6" name="Rectangle 5"/>
          <p:cNvSpPr/>
          <p:nvPr/>
        </p:nvSpPr>
        <p:spPr>
          <a:xfrm>
            <a:off x="4343400" y="6400800"/>
            <a:ext cx="4572000" cy="276999"/>
          </a:xfrm>
          <a:prstGeom prst="rect">
            <a:avLst/>
          </a:prstGeom>
        </p:spPr>
        <p:txBody>
          <a:bodyPr>
            <a:spAutoFit/>
          </a:bodyPr>
          <a:lstStyle/>
          <a:p>
            <a:r>
              <a:rPr lang="en-US" sz="1200" dirty="0" smtClean="0">
                <a:solidFill>
                  <a:schemeClr val="bg1">
                    <a:lumMod val="50000"/>
                  </a:schemeClr>
                </a:solidFill>
              </a:rPr>
              <a:t>From https://askabiologist.asu.edu/quick-class-x-ray-crystallography</a:t>
            </a:r>
            <a:endParaRPr lang="en-US" sz="1200" dirty="0">
              <a:solidFill>
                <a:schemeClr val="bg1">
                  <a:lumMod val="50000"/>
                </a:schemeClr>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larg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90800" y="244475"/>
            <a:ext cx="6367463" cy="6367463"/>
          </a:xfrm>
          <a:prstGeom prst="rect">
            <a:avLst/>
          </a:prstGeom>
          <a:noFill/>
          <a:extLst>
            <a:ext uri="{909E8E84-426E-40DD-AFC4-6F175D3DCCD1}">
              <a14:hiddenFill xmlns="" xmlns:a14="http://schemas.microsoft.com/office/drawing/2010/main">
                <a:solidFill>
                  <a:srgbClr val="FFFFFF"/>
                </a:solidFill>
              </a14:hiddenFill>
            </a:ext>
          </a:extLst>
        </p:spPr>
      </p:pic>
      <p:sp>
        <p:nvSpPr>
          <p:cNvPr id="63491" name="Line 3"/>
          <p:cNvSpPr>
            <a:spLocks noChangeShapeType="1"/>
          </p:cNvSpPr>
          <p:nvPr/>
        </p:nvSpPr>
        <p:spPr bwMode="auto">
          <a:xfrm>
            <a:off x="3733800" y="152400"/>
            <a:ext cx="1371600" cy="1524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3492" name="Line 4"/>
          <p:cNvSpPr>
            <a:spLocks noChangeShapeType="1"/>
          </p:cNvSpPr>
          <p:nvPr/>
        </p:nvSpPr>
        <p:spPr bwMode="auto">
          <a:xfrm flipH="1">
            <a:off x="3733800" y="1752600"/>
            <a:ext cx="1371600" cy="1676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3493" name="Text Box 5"/>
          <p:cNvSpPr txBox="1">
            <a:spLocks noChangeArrowheads="1"/>
          </p:cNvSpPr>
          <p:nvPr/>
        </p:nvSpPr>
        <p:spPr bwMode="auto">
          <a:xfrm>
            <a:off x="7673975" y="530225"/>
            <a:ext cx="9175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0.9 Å</a:t>
            </a:r>
          </a:p>
        </p:txBody>
      </p:sp>
      <p:sp>
        <p:nvSpPr>
          <p:cNvPr id="63494" name="Oval 6"/>
          <p:cNvSpPr>
            <a:spLocks noChangeArrowheads="1"/>
          </p:cNvSpPr>
          <p:nvPr/>
        </p:nvSpPr>
        <p:spPr bwMode="auto">
          <a:xfrm>
            <a:off x="2655888" y="317500"/>
            <a:ext cx="6221412" cy="6221413"/>
          </a:xfrm>
          <a:prstGeom prst="ellipse">
            <a:avLst/>
          </a:prstGeom>
          <a:noFill/>
          <a:ln w="9525" cap="rnd">
            <a:solidFill>
              <a:schemeClr val="bg2"/>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5" name="Text Box 7"/>
          <p:cNvSpPr txBox="1">
            <a:spLocks noChangeArrowheads="1"/>
          </p:cNvSpPr>
          <p:nvPr/>
        </p:nvSpPr>
        <p:spPr bwMode="auto">
          <a:xfrm>
            <a:off x="6905625" y="1901825"/>
            <a:ext cx="9175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1.4 Å</a:t>
            </a:r>
          </a:p>
        </p:txBody>
      </p:sp>
      <p:sp>
        <p:nvSpPr>
          <p:cNvPr id="63496" name="Oval 8"/>
          <p:cNvSpPr>
            <a:spLocks noChangeArrowheads="1"/>
          </p:cNvSpPr>
          <p:nvPr/>
        </p:nvSpPr>
        <p:spPr bwMode="auto">
          <a:xfrm>
            <a:off x="4111625" y="1768475"/>
            <a:ext cx="3319463" cy="3319463"/>
          </a:xfrm>
          <a:prstGeom prst="ellipse">
            <a:avLst/>
          </a:prstGeom>
          <a:noFill/>
          <a:ln w="9525" cap="rnd">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3497" name="Picture 9" descr="enlar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11125"/>
            <a:ext cx="3505200" cy="331787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63498" name="Text Box 10"/>
          <p:cNvSpPr txBox="1">
            <a:spLocks noChangeArrowheads="1"/>
          </p:cNvSpPr>
          <p:nvPr/>
        </p:nvSpPr>
        <p:spPr bwMode="auto">
          <a:xfrm>
            <a:off x="4905375" y="3017838"/>
            <a:ext cx="169862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chemeClr val="bg2"/>
                </a:solidFill>
              </a:rPr>
              <a:t>Beam stop shadow</a:t>
            </a:r>
          </a:p>
        </p:txBody>
      </p:sp>
      <p:sp>
        <p:nvSpPr>
          <p:cNvPr id="63499" name="Text Box 11"/>
          <p:cNvSpPr txBox="1">
            <a:spLocks noChangeArrowheads="1"/>
          </p:cNvSpPr>
          <p:nvPr/>
        </p:nvSpPr>
        <p:spPr bwMode="auto">
          <a:xfrm>
            <a:off x="228600" y="4114800"/>
            <a:ext cx="3684588" cy="1558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Diffracts to beyond 0.85  Å.  </a:t>
            </a:r>
          </a:p>
          <a:p>
            <a:pPr>
              <a:spcBef>
                <a:spcPct val="50000"/>
              </a:spcBef>
            </a:pPr>
            <a:r>
              <a:rPr lang="en-US" altLang="en-US" sz="1600"/>
              <a:t>In this image ~5000 data points alone are visible.  </a:t>
            </a:r>
          </a:p>
          <a:p>
            <a:pPr>
              <a:spcBef>
                <a:spcPct val="50000"/>
              </a:spcBef>
            </a:pPr>
            <a:r>
              <a:rPr lang="en-US" altLang="en-US" sz="1600"/>
              <a:t>The total data set at this resolution has over 1 million data points.</a:t>
            </a:r>
          </a:p>
        </p:txBody>
      </p:sp>
    </p:spTree>
    <p:extLst>
      <p:ext uri="{BB962C8B-B14F-4D97-AF65-F5344CB8AC3E}">
        <p14:creationId xmlns="" xmlns:p14="http://schemas.microsoft.com/office/powerpoint/2010/main" val="181503291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oot_3s_trp113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3352800"/>
            <a:ext cx="3962400" cy="3100388"/>
          </a:xfrm>
          <a:prstGeom prst="rect">
            <a:avLst/>
          </a:prstGeom>
          <a:noFill/>
          <a:extLst>
            <a:ext uri="{909E8E84-426E-40DD-AFC4-6F175D3DCCD1}">
              <a14:hiddenFill xmlns="" xmlns:a14="http://schemas.microsoft.com/office/drawing/2010/main">
                <a:solidFill>
                  <a:srgbClr val="FFFFFF"/>
                </a:solidFill>
              </a14:hiddenFill>
            </a:ext>
          </a:extLst>
        </p:spPr>
      </p:pic>
      <p:pic>
        <p:nvPicPr>
          <p:cNvPr id="65539" name="Picture 3" descr="coot_2s_trp113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381000"/>
            <a:ext cx="3810000" cy="2981325"/>
          </a:xfrm>
          <a:prstGeom prst="rect">
            <a:avLst/>
          </a:prstGeom>
          <a:noFill/>
          <a:extLst>
            <a:ext uri="{909E8E84-426E-40DD-AFC4-6F175D3DCCD1}">
              <a14:hiddenFill xmlns="" xmlns:a14="http://schemas.microsoft.com/office/drawing/2010/main">
                <a:solidFill>
                  <a:srgbClr val="FFFFFF"/>
                </a:solidFill>
              </a14:hiddenFill>
            </a:ext>
          </a:extLst>
        </p:spPr>
      </p:pic>
      <p:pic>
        <p:nvPicPr>
          <p:cNvPr id="65540" name="Picture 4" descr="coot_4s_trp113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19600" y="304800"/>
            <a:ext cx="4114800" cy="3219450"/>
          </a:xfrm>
          <a:prstGeom prst="rect">
            <a:avLst/>
          </a:prstGeom>
          <a:noFill/>
          <a:extLst>
            <a:ext uri="{909E8E84-426E-40DD-AFC4-6F175D3DCCD1}">
              <a14:hiddenFill xmlns="" xmlns:a14="http://schemas.microsoft.com/office/drawing/2010/main">
                <a:solidFill>
                  <a:srgbClr val="FFFFFF"/>
                </a:solidFill>
              </a14:hiddenFill>
            </a:ext>
          </a:extLst>
        </p:spPr>
      </p:pic>
      <p:pic>
        <p:nvPicPr>
          <p:cNvPr id="65541" name="Picture 5" descr="coot_5s_trp113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95800" y="3200400"/>
            <a:ext cx="3886200" cy="3040063"/>
          </a:xfrm>
          <a:prstGeom prst="rect">
            <a:avLst/>
          </a:prstGeom>
          <a:noFill/>
          <a:extLst>
            <a:ext uri="{909E8E84-426E-40DD-AFC4-6F175D3DCCD1}">
              <a14:hiddenFill xmlns="" xmlns:a14="http://schemas.microsoft.com/office/drawing/2010/main">
                <a:solidFill>
                  <a:srgbClr val="FFFFFF"/>
                </a:solidFill>
              </a14:hiddenFill>
            </a:ext>
          </a:extLst>
        </p:spPr>
      </p:pic>
      <p:sp>
        <p:nvSpPr>
          <p:cNvPr id="65542" name="Text Box 6"/>
          <p:cNvSpPr txBox="1">
            <a:spLocks noChangeArrowheads="1"/>
          </p:cNvSpPr>
          <p:nvPr/>
        </p:nvSpPr>
        <p:spPr bwMode="auto">
          <a:xfrm>
            <a:off x="381000" y="2895600"/>
            <a:ext cx="11096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Fo-Fc 2</a:t>
            </a:r>
            <a:r>
              <a:rPr lang="en-US" altLang="en-US">
                <a:latin typeface="Symbol" panose="05050102010706020507" pitchFamily="18" charset="2"/>
              </a:rPr>
              <a:t>s</a:t>
            </a:r>
          </a:p>
        </p:txBody>
      </p:sp>
      <p:sp>
        <p:nvSpPr>
          <p:cNvPr id="65543" name="Text Box 7"/>
          <p:cNvSpPr txBox="1">
            <a:spLocks noChangeArrowheads="1"/>
          </p:cNvSpPr>
          <p:nvPr/>
        </p:nvSpPr>
        <p:spPr bwMode="auto">
          <a:xfrm>
            <a:off x="304800" y="5867400"/>
            <a:ext cx="11096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Fo-Fc 3</a:t>
            </a:r>
            <a:r>
              <a:rPr lang="en-US" altLang="en-US">
                <a:latin typeface="Symbol" panose="05050102010706020507" pitchFamily="18" charset="2"/>
              </a:rPr>
              <a:t>s</a:t>
            </a:r>
          </a:p>
        </p:txBody>
      </p:sp>
      <p:sp>
        <p:nvSpPr>
          <p:cNvPr id="65544" name="Text Box 8"/>
          <p:cNvSpPr txBox="1">
            <a:spLocks noChangeArrowheads="1"/>
          </p:cNvSpPr>
          <p:nvPr/>
        </p:nvSpPr>
        <p:spPr bwMode="auto">
          <a:xfrm>
            <a:off x="4419600" y="2819400"/>
            <a:ext cx="11096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Fo-Fc 4</a:t>
            </a:r>
            <a:r>
              <a:rPr lang="en-US" altLang="en-US">
                <a:latin typeface="Symbol" panose="05050102010706020507" pitchFamily="18" charset="2"/>
              </a:rPr>
              <a:t>s</a:t>
            </a:r>
          </a:p>
        </p:txBody>
      </p:sp>
      <p:sp>
        <p:nvSpPr>
          <p:cNvPr id="65545" name="Text Box 9"/>
          <p:cNvSpPr txBox="1">
            <a:spLocks noChangeArrowheads="1"/>
          </p:cNvSpPr>
          <p:nvPr/>
        </p:nvSpPr>
        <p:spPr bwMode="auto">
          <a:xfrm>
            <a:off x="4495800" y="5791200"/>
            <a:ext cx="11096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Fo-Fc 5</a:t>
            </a:r>
            <a:r>
              <a:rPr lang="en-US" altLang="en-US">
                <a:latin typeface="Symbol" panose="05050102010706020507" pitchFamily="18" charset="2"/>
              </a:rPr>
              <a:t>s</a:t>
            </a:r>
          </a:p>
        </p:txBody>
      </p:sp>
      <p:sp>
        <p:nvSpPr>
          <p:cNvPr id="65546" name="Text Box 10"/>
          <p:cNvSpPr txBox="1">
            <a:spLocks noChangeArrowheads="1"/>
          </p:cNvSpPr>
          <p:nvPr/>
        </p:nvSpPr>
        <p:spPr bwMode="auto">
          <a:xfrm>
            <a:off x="6324600" y="304800"/>
            <a:ext cx="14271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2Fo-Fc 1.0</a:t>
            </a:r>
            <a:r>
              <a:rPr lang="en-US" altLang="en-US">
                <a:latin typeface="Symbol" panose="05050102010706020507" pitchFamily="18" charset="2"/>
              </a:rPr>
              <a:t>s</a:t>
            </a:r>
          </a:p>
        </p:txBody>
      </p:sp>
    </p:spTree>
    <p:extLst>
      <p:ext uri="{BB962C8B-B14F-4D97-AF65-F5344CB8AC3E}">
        <p14:creationId xmlns="" xmlns:p14="http://schemas.microsoft.com/office/powerpoint/2010/main" val="235205005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rabnebulam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4819" name="Text Box 3"/>
          <p:cNvSpPr txBox="1">
            <a:spLocks noChangeArrowheads="1"/>
          </p:cNvSpPr>
          <p:nvPr/>
        </p:nvSpPr>
        <p:spPr bwMode="auto">
          <a:xfrm>
            <a:off x="4876800" y="5410200"/>
            <a:ext cx="3933825"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bg1"/>
                </a:solidFill>
                <a:effectLst>
                  <a:outerShdw blurRad="38100" dist="38100" dir="2700000" algn="tl">
                    <a:srgbClr val="C0C0C0"/>
                  </a:outerShdw>
                </a:effectLst>
              </a:rPr>
              <a:t>The first synchrotron discovered, </a:t>
            </a:r>
          </a:p>
          <a:p>
            <a:r>
              <a:rPr lang="en-US" altLang="en-US" sz="2000">
                <a:solidFill>
                  <a:schemeClr val="bg1"/>
                </a:solidFill>
                <a:effectLst>
                  <a:outerShdw blurRad="38100" dist="38100" dir="2700000" algn="tl">
                    <a:srgbClr val="C0C0C0"/>
                  </a:outerShdw>
                </a:effectLst>
              </a:rPr>
              <a:t>the Crab Nebula</a:t>
            </a:r>
          </a:p>
          <a:p>
            <a:r>
              <a:rPr lang="en-US" altLang="en-US" sz="2000">
                <a:solidFill>
                  <a:schemeClr val="bg1"/>
                </a:solidFill>
                <a:effectLst>
                  <a:outerShdw blurRad="38100" dist="38100" dir="2700000" algn="tl">
                    <a:srgbClr val="C0C0C0"/>
                  </a:outerShdw>
                </a:effectLst>
              </a:rPr>
              <a:t>(about 6500 light years away)</a:t>
            </a:r>
          </a:p>
        </p:txBody>
      </p:sp>
      <p:sp>
        <p:nvSpPr>
          <p:cNvPr id="34820" name="Text Box 4"/>
          <p:cNvSpPr txBox="1">
            <a:spLocks noChangeArrowheads="1"/>
          </p:cNvSpPr>
          <p:nvPr/>
        </p:nvSpPr>
        <p:spPr bwMode="auto">
          <a:xfrm>
            <a:off x="533400" y="685800"/>
            <a:ext cx="1692275"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bg1"/>
                </a:solidFill>
              </a:rPr>
              <a:t>For more signal, need more intensity</a:t>
            </a:r>
          </a:p>
        </p:txBody>
      </p:sp>
    </p:spTree>
    <p:extLst>
      <p:ext uri="{BB962C8B-B14F-4D97-AF65-F5344CB8AC3E}">
        <p14:creationId xmlns="" xmlns:p14="http://schemas.microsoft.com/office/powerpoint/2010/main" val="300332927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81000" y="914400"/>
            <a:ext cx="2895600" cy="473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50000"/>
              </a:spcBef>
              <a:spcAft>
                <a:spcPct val="0"/>
              </a:spcAft>
            </a:pPr>
            <a:r>
              <a:rPr lang="en-US" altLang="en-US" sz="1600" smtClean="0">
                <a:solidFill>
                  <a:srgbClr val="FFFFFF"/>
                </a:solidFill>
              </a:rPr>
              <a:t>A synchrotron accelerates and stores particles (electrons or protons) moving at speeds close to that of light.</a:t>
            </a:r>
          </a:p>
          <a:p>
            <a:pPr algn="just" fontAlgn="base">
              <a:spcBef>
                <a:spcPct val="50000"/>
              </a:spcBef>
              <a:spcAft>
                <a:spcPct val="0"/>
              </a:spcAft>
            </a:pPr>
            <a:r>
              <a:rPr lang="en-US" altLang="en-US" sz="1600" smtClean="0">
                <a:solidFill>
                  <a:srgbClr val="FFFFFF"/>
                </a:solidFill>
              </a:rPr>
              <a:t>As the particles loose energy they give of electromagnetic radiation.</a:t>
            </a:r>
          </a:p>
          <a:p>
            <a:pPr algn="just" fontAlgn="base">
              <a:spcBef>
                <a:spcPct val="50000"/>
              </a:spcBef>
              <a:spcAft>
                <a:spcPct val="0"/>
              </a:spcAft>
            </a:pPr>
            <a:r>
              <a:rPr lang="en-US" altLang="en-US" sz="1600" smtClean="0">
                <a:solidFill>
                  <a:srgbClr val="FFFFFF"/>
                </a:solidFill>
              </a:rPr>
              <a:t>The particles are steered by magnetic fields.</a:t>
            </a:r>
          </a:p>
          <a:p>
            <a:pPr algn="just" fontAlgn="base">
              <a:spcBef>
                <a:spcPct val="50000"/>
              </a:spcBef>
              <a:spcAft>
                <a:spcPct val="0"/>
              </a:spcAft>
            </a:pPr>
            <a:r>
              <a:rPr lang="en-US" altLang="en-US" sz="1600" smtClean="0">
                <a:solidFill>
                  <a:srgbClr val="FFFFFF"/>
                </a:solidFill>
              </a:rPr>
              <a:t>Electromagnetic radiation (photons) is not affected by these fields and is emitted at the tangent to the change in direction.</a:t>
            </a:r>
          </a:p>
          <a:p>
            <a:pPr algn="just" fontAlgn="base">
              <a:spcBef>
                <a:spcPct val="50000"/>
              </a:spcBef>
              <a:spcAft>
                <a:spcPct val="0"/>
              </a:spcAft>
            </a:pPr>
            <a:r>
              <a:rPr lang="en-US" altLang="en-US" sz="1600" smtClean="0">
                <a:solidFill>
                  <a:srgbClr val="FFFFFF"/>
                </a:solidFill>
              </a:rPr>
              <a:t>Insertion devices (undulators and wigglers) ‘amplify’ this radiation</a:t>
            </a:r>
          </a:p>
        </p:txBody>
      </p:sp>
      <p:pic>
        <p:nvPicPr>
          <p:cNvPr id="1026" name="Picture 2" descr="http://www.sflorg.com/sciencenews/images/imscn041307_03_01.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29000" y="781049"/>
            <a:ext cx="5295900" cy="5295901"/>
          </a:xfrm>
          <a:prstGeom prst="rect">
            <a:avLst/>
          </a:prstGeom>
          <a:solidFill>
            <a:schemeClr val="tx1"/>
          </a:solidFill>
        </p:spPr>
      </p:pic>
    </p:spTree>
    <p:extLst>
      <p:ext uri="{BB962C8B-B14F-4D97-AF65-F5344CB8AC3E}">
        <p14:creationId xmlns="" xmlns:p14="http://schemas.microsoft.com/office/powerpoint/2010/main" val="240703038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rill57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381000"/>
            <a:ext cx="4295775" cy="6096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267" name="Picture 3" descr="PIA0314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19800" y="3581400"/>
            <a:ext cx="2133600" cy="2060575"/>
          </a:xfrm>
          <a:prstGeom prst="rect">
            <a:avLst/>
          </a:prstGeom>
          <a:noFill/>
          <a:extLst>
            <a:ext uri="{909E8E84-426E-40DD-AFC4-6F175D3DCCD1}">
              <a14:hiddenFill xmlns="" xmlns:a14="http://schemas.microsoft.com/office/drawing/2010/main">
                <a:solidFill>
                  <a:srgbClr val="FFFFFF"/>
                </a:solidFill>
              </a14:hiddenFill>
            </a:ext>
          </a:extLst>
        </p:spPr>
      </p:pic>
      <p:sp>
        <p:nvSpPr>
          <p:cNvPr id="11268" name="Line 4"/>
          <p:cNvSpPr>
            <a:spLocks noChangeShapeType="1"/>
          </p:cNvSpPr>
          <p:nvPr/>
        </p:nvSpPr>
        <p:spPr bwMode="auto">
          <a:xfrm flipH="1" flipV="1">
            <a:off x="4572000" y="4267200"/>
            <a:ext cx="13716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269" name="Picture 5" descr="APS001h"/>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62600" y="457200"/>
            <a:ext cx="2819400" cy="2097088"/>
          </a:xfrm>
          <a:prstGeom prst="rect">
            <a:avLst/>
          </a:prstGeom>
          <a:noFill/>
          <a:extLst>
            <a:ext uri="{909E8E84-426E-40DD-AFC4-6F175D3DCCD1}">
              <a14:hiddenFill xmlns="" xmlns:a14="http://schemas.microsoft.com/office/drawing/2010/main">
                <a:solidFill>
                  <a:srgbClr val="FFFFFF"/>
                </a:solidFill>
              </a14:hiddenFill>
            </a:ext>
          </a:extLst>
        </p:spPr>
      </p:pic>
      <p:sp>
        <p:nvSpPr>
          <p:cNvPr id="11270" name="Line 6"/>
          <p:cNvSpPr>
            <a:spLocks noChangeShapeType="1"/>
          </p:cNvSpPr>
          <p:nvPr/>
        </p:nvSpPr>
        <p:spPr bwMode="auto">
          <a:xfrm flipH="1">
            <a:off x="4648200" y="838200"/>
            <a:ext cx="6858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7"/>
          <p:cNvSpPr txBox="1">
            <a:spLocks noChangeArrowheads="1"/>
          </p:cNvSpPr>
          <p:nvPr/>
        </p:nvSpPr>
        <p:spPr bwMode="auto">
          <a:xfrm>
            <a:off x="5334000" y="2667000"/>
            <a:ext cx="3241675"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t>Synchrotron radiation is 10</a:t>
            </a:r>
            <a:r>
              <a:rPr lang="en-US" altLang="en-US" sz="1600" baseline="30000"/>
              <a:t>9</a:t>
            </a:r>
            <a:r>
              <a:rPr lang="en-US" altLang="en-US" sz="1600"/>
              <a:t> times</a:t>
            </a:r>
          </a:p>
          <a:p>
            <a:pPr algn="ctr"/>
            <a:r>
              <a:rPr lang="en-US" altLang="en-US" sz="1600"/>
              <a:t>More brilliant than the sun </a:t>
            </a:r>
          </a:p>
          <a:p>
            <a:pPr algn="ctr"/>
            <a:r>
              <a:rPr lang="en-US" altLang="en-US" sz="1600"/>
              <a:t>and about 100 million miles closer</a:t>
            </a:r>
          </a:p>
        </p:txBody>
      </p:sp>
      <p:pic>
        <p:nvPicPr>
          <p:cNvPr id="11272" name="Picture 8" descr="Light%2520Bulb%2520-%2520800x600">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76800" y="5181600"/>
            <a:ext cx="990600" cy="739775"/>
          </a:xfrm>
          <a:prstGeom prst="rect">
            <a:avLst/>
          </a:prstGeom>
          <a:noFill/>
          <a:extLst>
            <a:ext uri="{909E8E84-426E-40DD-AFC4-6F175D3DCCD1}">
              <a14:hiddenFill xmlns="" xmlns:a14="http://schemas.microsoft.com/office/drawing/2010/main">
                <a:solidFill>
                  <a:srgbClr val="FFFFFF"/>
                </a:solidFill>
              </a14:hiddenFill>
            </a:ext>
          </a:extLst>
        </p:spPr>
      </p:pic>
      <p:sp>
        <p:nvSpPr>
          <p:cNvPr id="11273" name="Line 9"/>
          <p:cNvSpPr>
            <a:spLocks noChangeShapeType="1"/>
          </p:cNvSpPr>
          <p:nvPr/>
        </p:nvSpPr>
        <p:spPr bwMode="auto">
          <a:xfrm flipH="1">
            <a:off x="4648200" y="5562600"/>
            <a:ext cx="4572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201606222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PS001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339" name="Text Box 3"/>
          <p:cNvSpPr txBox="1">
            <a:spLocks noChangeArrowheads="1"/>
          </p:cNvSpPr>
          <p:nvPr/>
        </p:nvSpPr>
        <p:spPr bwMode="auto">
          <a:xfrm>
            <a:off x="5448300" y="1457325"/>
            <a:ext cx="2627313"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sz="2400">
                <a:solidFill>
                  <a:srgbClr val="00CCFF"/>
                </a:solidFill>
                <a:effectLst>
                  <a:outerShdw blurRad="38100" dist="38100" dir="2700000" algn="tl">
                    <a:srgbClr val="C0C0C0"/>
                  </a:outerShdw>
                </a:effectLst>
              </a:rPr>
              <a:t>Linear accelerator</a:t>
            </a:r>
          </a:p>
        </p:txBody>
      </p:sp>
      <p:sp>
        <p:nvSpPr>
          <p:cNvPr id="14340" name="Oval 4"/>
          <p:cNvSpPr>
            <a:spLocks noChangeArrowheads="1"/>
          </p:cNvSpPr>
          <p:nvPr/>
        </p:nvSpPr>
        <p:spPr bwMode="auto">
          <a:xfrm>
            <a:off x="1781175" y="3305175"/>
            <a:ext cx="2209800" cy="685800"/>
          </a:xfrm>
          <a:prstGeom prst="ellipse">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Line 5"/>
          <p:cNvSpPr>
            <a:spLocks noChangeShapeType="1"/>
          </p:cNvSpPr>
          <p:nvPr/>
        </p:nvSpPr>
        <p:spPr bwMode="auto">
          <a:xfrm flipH="1">
            <a:off x="3629025" y="3533775"/>
            <a:ext cx="1524000" cy="3810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Text Box 6"/>
          <p:cNvSpPr txBox="1">
            <a:spLocks noChangeArrowheads="1"/>
          </p:cNvSpPr>
          <p:nvPr/>
        </p:nvSpPr>
        <p:spPr bwMode="auto">
          <a:xfrm>
            <a:off x="1190625" y="1771650"/>
            <a:ext cx="1947863"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sz="2400">
                <a:solidFill>
                  <a:srgbClr val="00CCFF"/>
                </a:solidFill>
                <a:effectLst>
                  <a:outerShdw blurRad="38100" dist="38100" dir="2700000" algn="tl">
                    <a:srgbClr val="C0C0C0"/>
                  </a:outerShdw>
                </a:effectLst>
              </a:rPr>
              <a:t>Booster Ring</a:t>
            </a:r>
          </a:p>
        </p:txBody>
      </p:sp>
      <p:sp>
        <p:nvSpPr>
          <p:cNvPr id="14343" name="Oval 7"/>
          <p:cNvSpPr>
            <a:spLocks noChangeArrowheads="1"/>
          </p:cNvSpPr>
          <p:nvPr/>
        </p:nvSpPr>
        <p:spPr bwMode="auto">
          <a:xfrm>
            <a:off x="628650" y="3171825"/>
            <a:ext cx="7115175" cy="2447925"/>
          </a:xfrm>
          <a:prstGeom prst="ellipse">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Text Box 8"/>
          <p:cNvSpPr txBox="1">
            <a:spLocks noChangeArrowheads="1"/>
          </p:cNvSpPr>
          <p:nvPr/>
        </p:nvSpPr>
        <p:spPr bwMode="auto">
          <a:xfrm>
            <a:off x="7115175" y="2419350"/>
            <a:ext cx="182880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sz="2400">
                <a:solidFill>
                  <a:srgbClr val="00CCFF"/>
                </a:solidFill>
                <a:effectLst>
                  <a:outerShdw blurRad="38100" dist="38100" dir="2700000" algn="tl">
                    <a:srgbClr val="C0C0C0"/>
                  </a:outerShdw>
                </a:effectLst>
              </a:rPr>
              <a:t>Synchrotron</a:t>
            </a:r>
          </a:p>
        </p:txBody>
      </p:sp>
      <p:sp>
        <p:nvSpPr>
          <p:cNvPr id="14345" name="Line 9"/>
          <p:cNvSpPr>
            <a:spLocks noChangeShapeType="1"/>
          </p:cNvSpPr>
          <p:nvPr/>
        </p:nvSpPr>
        <p:spPr bwMode="auto">
          <a:xfrm flipH="1">
            <a:off x="6581775" y="2895600"/>
            <a:ext cx="1190625" cy="581025"/>
          </a:xfrm>
          <a:prstGeom prst="line">
            <a:avLst/>
          </a:prstGeom>
          <a:noFill/>
          <a:ln w="38100">
            <a:solidFill>
              <a:srgbClr val="00CCFF"/>
            </a:solidFill>
            <a:round/>
            <a:headEnd/>
            <a:tailEnd type="triangle" w="med" len="med"/>
          </a:ln>
          <a:effectLst>
            <a:outerShdw dist="25400" algn="ctr" rotWithShape="0">
              <a:schemeClr val="tx1"/>
            </a:outerShdw>
          </a:effectLst>
          <a:extLst>
            <a:ext uri="{909E8E84-426E-40DD-AFC4-6F175D3DCCD1}">
              <a14:hiddenFill xmlns="" xmlns:a14="http://schemas.microsoft.com/office/drawing/2010/main">
                <a:noFill/>
              </a14:hiddenFill>
            </a:ext>
          </a:extLst>
        </p:spPr>
        <p:txBody>
          <a:bodyPr/>
          <a:lstStyle/>
          <a:p>
            <a:endParaRPr lang="en-US"/>
          </a:p>
        </p:txBody>
      </p:sp>
      <p:sp>
        <p:nvSpPr>
          <p:cNvPr id="14346" name="Line 10"/>
          <p:cNvSpPr>
            <a:spLocks noChangeShapeType="1"/>
          </p:cNvSpPr>
          <p:nvPr/>
        </p:nvSpPr>
        <p:spPr bwMode="auto">
          <a:xfrm flipH="1">
            <a:off x="7534275" y="4448175"/>
            <a:ext cx="219075" cy="59055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p:cNvSpPr>
            <a:spLocks noChangeShapeType="1"/>
          </p:cNvSpPr>
          <p:nvPr/>
        </p:nvSpPr>
        <p:spPr bwMode="auto">
          <a:xfrm>
            <a:off x="4676775" y="4714875"/>
            <a:ext cx="2790825" cy="285750"/>
          </a:xfrm>
          <a:prstGeom prst="line">
            <a:avLst/>
          </a:prstGeom>
          <a:noFill/>
          <a:ln w="38100">
            <a:solidFill>
              <a:srgbClr val="00CCFF"/>
            </a:solidFill>
            <a:round/>
            <a:headEnd/>
            <a:tailEnd type="triangle" w="med" len="med"/>
          </a:ln>
          <a:effectLst>
            <a:outerShdw dist="28398" dir="1593903" algn="ctr" rotWithShape="0">
              <a:schemeClr val="tx1"/>
            </a:outerShdw>
          </a:effectLst>
          <a:extLst>
            <a:ext uri="{909E8E84-426E-40DD-AFC4-6F175D3DCCD1}">
              <a14:hiddenFill xmlns="" xmlns:a14="http://schemas.microsoft.com/office/drawing/2010/main">
                <a:noFill/>
              </a14:hiddenFill>
            </a:ext>
          </a:extLst>
        </p:spPr>
        <p:txBody>
          <a:bodyPr/>
          <a:lstStyle/>
          <a:p>
            <a:endParaRPr lang="en-US"/>
          </a:p>
        </p:txBody>
      </p:sp>
      <p:sp>
        <p:nvSpPr>
          <p:cNvPr id="14348" name="Line 12"/>
          <p:cNvSpPr>
            <a:spLocks noChangeShapeType="1"/>
          </p:cNvSpPr>
          <p:nvPr/>
        </p:nvSpPr>
        <p:spPr bwMode="auto">
          <a:xfrm flipH="1">
            <a:off x="4886325" y="1990725"/>
            <a:ext cx="1295400" cy="1600200"/>
          </a:xfrm>
          <a:prstGeom prst="line">
            <a:avLst/>
          </a:prstGeom>
          <a:noFill/>
          <a:ln w="38100">
            <a:solidFill>
              <a:srgbClr val="00CCFF"/>
            </a:solidFill>
            <a:round/>
            <a:headEnd/>
            <a:tailEnd type="triangle" w="med" len="med"/>
          </a:ln>
          <a:effectLst>
            <a:outerShdw dist="28398" dir="20006097" algn="ctr" rotWithShape="0">
              <a:schemeClr val="tx1"/>
            </a:outerShdw>
          </a:effectLst>
          <a:extLst>
            <a:ext uri="{909E8E84-426E-40DD-AFC4-6F175D3DCCD1}">
              <a14:hiddenFill xmlns="" xmlns:a14="http://schemas.microsoft.com/office/drawing/2010/main">
                <a:noFill/>
              </a14:hiddenFill>
            </a:ext>
          </a:extLst>
        </p:spPr>
        <p:txBody>
          <a:bodyPr/>
          <a:lstStyle/>
          <a:p>
            <a:endParaRPr lang="en-US"/>
          </a:p>
        </p:txBody>
      </p:sp>
      <p:sp>
        <p:nvSpPr>
          <p:cNvPr id="14349" name="Text Box 13"/>
          <p:cNvSpPr txBox="1">
            <a:spLocks noChangeArrowheads="1"/>
          </p:cNvSpPr>
          <p:nvPr/>
        </p:nvSpPr>
        <p:spPr bwMode="auto">
          <a:xfrm>
            <a:off x="3105150" y="4438650"/>
            <a:ext cx="1457325"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sz="2400">
                <a:solidFill>
                  <a:srgbClr val="00CCFF"/>
                </a:solidFill>
                <a:effectLst>
                  <a:outerShdw blurRad="38100" dist="38100" dir="2700000" algn="tl">
                    <a:srgbClr val="C0C0C0"/>
                  </a:outerShdw>
                </a:effectLst>
              </a:rPr>
              <a:t>Beamline</a:t>
            </a:r>
          </a:p>
        </p:txBody>
      </p:sp>
      <p:sp>
        <p:nvSpPr>
          <p:cNvPr id="14350" name="Line 14"/>
          <p:cNvSpPr>
            <a:spLocks noChangeShapeType="1"/>
          </p:cNvSpPr>
          <p:nvPr/>
        </p:nvSpPr>
        <p:spPr bwMode="auto">
          <a:xfrm>
            <a:off x="2238375" y="2238375"/>
            <a:ext cx="1257300" cy="1123950"/>
          </a:xfrm>
          <a:prstGeom prst="line">
            <a:avLst/>
          </a:prstGeom>
          <a:noFill/>
          <a:ln w="38100">
            <a:solidFill>
              <a:srgbClr val="00CCFF"/>
            </a:solidFill>
            <a:round/>
            <a:headEnd/>
            <a:tailEnd type="triangle" w="med" len="med"/>
          </a:ln>
          <a:effectLst>
            <a:outerShdw dist="35921" dir="2700000" algn="ctr" rotWithShape="0">
              <a:schemeClr val="tx1"/>
            </a:outerShdw>
          </a:effectLst>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 xmlns:p14="http://schemas.microsoft.com/office/powerpoint/2010/main" val="252319518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48"/>
                                        </p:tgtEl>
                                        <p:attrNameLst>
                                          <p:attrName>style.visibility</p:attrName>
                                        </p:attrNameLst>
                                      </p:cBhvr>
                                      <p:to>
                                        <p:strVal val="visible"/>
                                      </p:to>
                                    </p:set>
                                    <p:animEffect transition="in" filter="fade">
                                      <p:cBhvr>
                                        <p:cTn id="11" dur="1000"/>
                                        <p:tgtEl>
                                          <p:spTgt spid="14348"/>
                                        </p:tgtEl>
                                      </p:cBhvr>
                                    </p:animEffect>
                                  </p:childTnLst>
                                </p:cTn>
                              </p:par>
                            </p:childTnLst>
                          </p:cTn>
                        </p:par>
                        <p:par>
                          <p:cTn id="12" fill="hold" nodeType="afterGroup">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fade">
                                      <p:cBhvr>
                                        <p:cTn id="15" dur="1000"/>
                                        <p:tgtEl>
                                          <p:spTgt spid="1434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42"/>
                                        </p:tgtEl>
                                        <p:attrNameLst>
                                          <p:attrName>style.visibility</p:attrName>
                                        </p:attrNameLst>
                                      </p:cBhvr>
                                      <p:to>
                                        <p:strVal val="visible"/>
                                      </p:to>
                                    </p:set>
                                    <p:animEffect transition="in" filter="fade">
                                      <p:cBhvr>
                                        <p:cTn id="20" dur="1000"/>
                                        <p:tgtEl>
                                          <p:spTgt spid="14342"/>
                                        </p:tgtEl>
                                      </p:cBhvr>
                                    </p:animEffec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350"/>
                                        </p:tgtEl>
                                        <p:attrNameLst>
                                          <p:attrName>style.visibility</p:attrName>
                                        </p:attrNameLst>
                                      </p:cBhvr>
                                      <p:to>
                                        <p:strVal val="visible"/>
                                      </p:to>
                                    </p:set>
                                    <p:animEffect transition="in" filter="fade">
                                      <p:cBhvr>
                                        <p:cTn id="24" dur="1000"/>
                                        <p:tgtEl>
                                          <p:spTgt spid="14350"/>
                                        </p:tgtEl>
                                      </p:cBhvr>
                                    </p:animEffect>
                                  </p:childTnLst>
                                </p:cTn>
                              </p:par>
                            </p:childTnLst>
                          </p:cTn>
                        </p:par>
                        <p:par>
                          <p:cTn id="25" fill="hold" nodeType="afterGroup">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4340"/>
                                        </p:tgtEl>
                                        <p:attrNameLst>
                                          <p:attrName>style.visibility</p:attrName>
                                        </p:attrNameLst>
                                      </p:cBhvr>
                                      <p:to>
                                        <p:strVal val="visible"/>
                                      </p:to>
                                    </p:set>
                                    <p:animEffect transition="in" filter="fade">
                                      <p:cBhvr>
                                        <p:cTn id="28" dur="1000"/>
                                        <p:tgtEl>
                                          <p:spTgt spid="1434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344"/>
                                        </p:tgtEl>
                                        <p:attrNameLst>
                                          <p:attrName>style.visibility</p:attrName>
                                        </p:attrNameLst>
                                      </p:cBhvr>
                                      <p:to>
                                        <p:strVal val="visible"/>
                                      </p:to>
                                    </p:set>
                                    <p:animEffect transition="in" filter="fade">
                                      <p:cBhvr>
                                        <p:cTn id="33" dur="1000"/>
                                        <p:tgtEl>
                                          <p:spTgt spid="14344"/>
                                        </p:tgtEl>
                                      </p:cBhvr>
                                    </p:animEffect>
                                  </p:childTnLst>
                                </p:cTn>
                              </p:par>
                            </p:childTnLst>
                          </p:cTn>
                        </p:par>
                        <p:par>
                          <p:cTn id="34" fill="hold" nodeType="afterGroup">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4345"/>
                                        </p:tgtEl>
                                        <p:attrNameLst>
                                          <p:attrName>style.visibility</p:attrName>
                                        </p:attrNameLst>
                                      </p:cBhvr>
                                      <p:to>
                                        <p:strVal val="visible"/>
                                      </p:to>
                                    </p:set>
                                    <p:animEffect transition="in" filter="fade">
                                      <p:cBhvr>
                                        <p:cTn id="37" dur="1000"/>
                                        <p:tgtEl>
                                          <p:spTgt spid="14345"/>
                                        </p:tgtEl>
                                      </p:cBhvr>
                                    </p:animEffect>
                                  </p:childTnLst>
                                </p:cTn>
                              </p:par>
                            </p:childTnLst>
                          </p:cTn>
                        </p:par>
                        <p:par>
                          <p:cTn id="38" fill="hold" nodeType="afterGroup">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4343"/>
                                        </p:tgtEl>
                                        <p:attrNameLst>
                                          <p:attrName>style.visibility</p:attrName>
                                        </p:attrNameLst>
                                      </p:cBhvr>
                                      <p:to>
                                        <p:strVal val="visible"/>
                                      </p:to>
                                    </p:set>
                                    <p:animEffect transition="in" filter="fade">
                                      <p:cBhvr>
                                        <p:cTn id="41" dur="1000"/>
                                        <p:tgtEl>
                                          <p:spTgt spid="1434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349"/>
                                        </p:tgtEl>
                                        <p:attrNameLst>
                                          <p:attrName>style.visibility</p:attrName>
                                        </p:attrNameLst>
                                      </p:cBhvr>
                                      <p:to>
                                        <p:strVal val="visible"/>
                                      </p:to>
                                    </p:set>
                                    <p:animEffect transition="in" filter="fade">
                                      <p:cBhvr>
                                        <p:cTn id="46" dur="1000"/>
                                        <p:tgtEl>
                                          <p:spTgt spid="14349"/>
                                        </p:tgtEl>
                                      </p:cBhvr>
                                    </p:animEffect>
                                  </p:childTnLst>
                                </p:cTn>
                              </p:par>
                            </p:childTnLst>
                          </p:cTn>
                        </p:par>
                        <p:par>
                          <p:cTn id="47" fill="hold" nodeType="afterGroup">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4347"/>
                                        </p:tgtEl>
                                        <p:attrNameLst>
                                          <p:attrName>style.visibility</p:attrName>
                                        </p:attrNameLst>
                                      </p:cBhvr>
                                      <p:to>
                                        <p:strVal val="visible"/>
                                      </p:to>
                                    </p:set>
                                    <p:animEffect transition="in" filter="fade">
                                      <p:cBhvr>
                                        <p:cTn id="50" dur="1000"/>
                                        <p:tgtEl>
                                          <p:spTgt spid="14347"/>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4346"/>
                                        </p:tgtEl>
                                        <p:attrNameLst>
                                          <p:attrName>style.visibility</p:attrName>
                                        </p:attrNameLst>
                                      </p:cBhvr>
                                      <p:to>
                                        <p:strVal val="visible"/>
                                      </p:to>
                                    </p:set>
                                    <p:animEffect transition="in" filter="fade">
                                      <p:cBhvr>
                                        <p:cTn id="54" dur="10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0" grpId="0" animBg="1"/>
      <p:bldP spid="14341" grpId="0" animBg="1"/>
      <p:bldP spid="14342" grpId="0"/>
      <p:bldP spid="14343" grpId="0" animBg="1"/>
      <p:bldP spid="14344" grpId="0"/>
      <p:bldP spid="14345" grpId="0" animBg="1"/>
      <p:bldP spid="14346" grpId="0" animBg="1"/>
      <p:bldP spid="14347" grpId="0" animBg="1"/>
      <p:bldP spid="14348" grpId="0" animBg="1"/>
      <p:bldP spid="14349" grpId="0"/>
      <p:bldP spid="143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781800" y="304800"/>
            <a:ext cx="1905000" cy="685800"/>
          </a:xfrm>
        </p:spPr>
        <p:txBody>
          <a:bodyPr/>
          <a:lstStyle/>
          <a:p>
            <a:r>
              <a:rPr lang="en-US" altLang="en-US" sz="2800">
                <a:solidFill>
                  <a:schemeClr val="bg1"/>
                </a:solidFill>
              </a:rPr>
              <a:t>Where?</a:t>
            </a:r>
          </a:p>
        </p:txBody>
      </p:sp>
      <p:pic>
        <p:nvPicPr>
          <p:cNvPr id="31748" name="Picture 4" descr="worl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1371600"/>
            <a:ext cx="10287000" cy="4313238"/>
          </a:xfrm>
          <a:prstGeom prst="rect">
            <a:avLst/>
          </a:prstGeom>
          <a:noFill/>
          <a:extLst>
            <a:ext uri="{909E8E84-426E-40DD-AFC4-6F175D3DCCD1}">
              <a14:hiddenFill xmlns="" xmlns:a14="http://schemas.microsoft.com/office/drawing/2010/main">
                <a:solidFill>
                  <a:srgbClr val="FFFFFF"/>
                </a:solidFill>
              </a14:hiddenFill>
            </a:ext>
          </a:extLst>
        </p:spPr>
      </p:pic>
      <p:sp>
        <p:nvSpPr>
          <p:cNvPr id="31749" name="Text Box 5"/>
          <p:cNvSpPr txBox="1">
            <a:spLocks noChangeArrowheads="1"/>
          </p:cNvSpPr>
          <p:nvPr/>
        </p:nvSpPr>
        <p:spPr bwMode="auto">
          <a:xfrm>
            <a:off x="7086600" y="4495800"/>
            <a:ext cx="9048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JAERI</a:t>
            </a:r>
          </a:p>
        </p:txBody>
      </p:sp>
      <p:sp>
        <p:nvSpPr>
          <p:cNvPr id="31750" name="Text Box 6"/>
          <p:cNvSpPr txBox="1">
            <a:spLocks noChangeArrowheads="1"/>
          </p:cNvSpPr>
          <p:nvPr/>
        </p:nvSpPr>
        <p:spPr bwMode="auto">
          <a:xfrm>
            <a:off x="5029200" y="3505200"/>
            <a:ext cx="5365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ILL</a:t>
            </a:r>
          </a:p>
        </p:txBody>
      </p:sp>
      <p:sp>
        <p:nvSpPr>
          <p:cNvPr id="31751" name="Text Box 7"/>
          <p:cNvSpPr txBox="1">
            <a:spLocks noChangeArrowheads="1"/>
          </p:cNvSpPr>
          <p:nvPr/>
        </p:nvSpPr>
        <p:spPr bwMode="auto">
          <a:xfrm>
            <a:off x="3200400" y="2667000"/>
            <a:ext cx="10620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CHESS</a:t>
            </a:r>
          </a:p>
        </p:txBody>
      </p:sp>
      <p:sp>
        <p:nvSpPr>
          <p:cNvPr id="31752" name="Text Box 8"/>
          <p:cNvSpPr txBox="1">
            <a:spLocks noChangeArrowheads="1"/>
          </p:cNvSpPr>
          <p:nvPr/>
        </p:nvSpPr>
        <p:spPr bwMode="auto">
          <a:xfrm>
            <a:off x="2743200" y="2895600"/>
            <a:ext cx="7080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SNS</a:t>
            </a:r>
          </a:p>
        </p:txBody>
      </p:sp>
      <p:sp>
        <p:nvSpPr>
          <p:cNvPr id="31753" name="Text Box 9"/>
          <p:cNvSpPr txBox="1">
            <a:spLocks noChangeArrowheads="1"/>
          </p:cNvSpPr>
          <p:nvPr/>
        </p:nvSpPr>
        <p:spPr bwMode="auto">
          <a:xfrm>
            <a:off x="2895600" y="304800"/>
            <a:ext cx="8493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NSLS</a:t>
            </a:r>
          </a:p>
        </p:txBody>
      </p:sp>
      <p:sp>
        <p:nvSpPr>
          <p:cNvPr id="31754" name="Text Box 10"/>
          <p:cNvSpPr txBox="1">
            <a:spLocks noChangeArrowheads="1"/>
          </p:cNvSpPr>
          <p:nvPr/>
        </p:nvSpPr>
        <p:spPr bwMode="auto">
          <a:xfrm>
            <a:off x="457200" y="1752600"/>
            <a:ext cx="6937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APS</a:t>
            </a:r>
          </a:p>
        </p:txBody>
      </p:sp>
      <p:sp>
        <p:nvSpPr>
          <p:cNvPr id="31755" name="Text Box 11"/>
          <p:cNvSpPr txBox="1">
            <a:spLocks noChangeArrowheads="1"/>
          </p:cNvSpPr>
          <p:nvPr/>
        </p:nvSpPr>
        <p:spPr bwMode="auto">
          <a:xfrm>
            <a:off x="762000" y="3429000"/>
            <a:ext cx="8493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SSRL</a:t>
            </a:r>
          </a:p>
        </p:txBody>
      </p:sp>
      <p:sp>
        <p:nvSpPr>
          <p:cNvPr id="31758" name="Line 14"/>
          <p:cNvSpPr>
            <a:spLocks noChangeShapeType="1"/>
          </p:cNvSpPr>
          <p:nvPr/>
        </p:nvSpPr>
        <p:spPr bwMode="auto">
          <a:xfrm>
            <a:off x="1219200" y="1981200"/>
            <a:ext cx="914400" cy="76200"/>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59" name="Line 15"/>
          <p:cNvSpPr>
            <a:spLocks noChangeShapeType="1"/>
          </p:cNvSpPr>
          <p:nvPr/>
        </p:nvSpPr>
        <p:spPr bwMode="auto">
          <a:xfrm flipH="1" flipV="1">
            <a:off x="1143000" y="2514600"/>
            <a:ext cx="0" cy="914400"/>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60" name="Line 16"/>
          <p:cNvSpPr>
            <a:spLocks noChangeShapeType="1"/>
          </p:cNvSpPr>
          <p:nvPr/>
        </p:nvSpPr>
        <p:spPr bwMode="auto">
          <a:xfrm flipH="1" flipV="1">
            <a:off x="2514600" y="2133600"/>
            <a:ext cx="762000" cy="685800"/>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61" name="Line 17"/>
          <p:cNvSpPr>
            <a:spLocks noChangeShapeType="1"/>
          </p:cNvSpPr>
          <p:nvPr/>
        </p:nvSpPr>
        <p:spPr bwMode="auto">
          <a:xfrm flipH="1">
            <a:off x="2590800" y="762000"/>
            <a:ext cx="762000" cy="1219200"/>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62" name="Line 18"/>
          <p:cNvSpPr>
            <a:spLocks noChangeShapeType="1"/>
          </p:cNvSpPr>
          <p:nvPr/>
        </p:nvSpPr>
        <p:spPr bwMode="auto">
          <a:xfrm flipH="1" flipV="1">
            <a:off x="2286000" y="2286000"/>
            <a:ext cx="533400" cy="685800"/>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63" name="Line 19"/>
          <p:cNvSpPr>
            <a:spLocks noChangeShapeType="1"/>
          </p:cNvSpPr>
          <p:nvPr/>
        </p:nvSpPr>
        <p:spPr bwMode="auto">
          <a:xfrm flipH="1" flipV="1">
            <a:off x="4572000" y="2133600"/>
            <a:ext cx="609600" cy="1295400"/>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1"/>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64" name="Line 20"/>
          <p:cNvSpPr>
            <a:spLocks noChangeShapeType="1"/>
          </p:cNvSpPr>
          <p:nvPr/>
        </p:nvSpPr>
        <p:spPr bwMode="auto">
          <a:xfrm flipV="1">
            <a:off x="7620000" y="2438400"/>
            <a:ext cx="914400" cy="2057400"/>
          </a:xfrm>
          <a:prstGeom prst="line">
            <a:avLst/>
          </a:prstGeom>
          <a:noFill/>
          <a:ln w="381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1768" name="Picture 24" descr="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0" y="4953000"/>
            <a:ext cx="2590800" cy="896938"/>
          </a:xfrm>
          <a:prstGeom prst="rect">
            <a:avLst/>
          </a:prstGeom>
          <a:noFill/>
          <a:extLst>
            <a:ext uri="{909E8E84-426E-40DD-AFC4-6F175D3DCCD1}">
              <a14:hiddenFill xmlns="" xmlns:a14="http://schemas.microsoft.com/office/drawing/2010/main">
                <a:solidFill>
                  <a:srgbClr val="FFFFFF"/>
                </a:solidFill>
              </a14:hiddenFill>
            </a:ext>
          </a:extLst>
        </p:spPr>
      </p:pic>
      <p:pic>
        <p:nvPicPr>
          <p:cNvPr id="31770" name="Picture 26" descr="National Synchrotron Light Sourc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33800" y="228600"/>
            <a:ext cx="1905000" cy="1023938"/>
          </a:xfrm>
          <a:prstGeom prst="rect">
            <a:avLst/>
          </a:prstGeom>
          <a:noFill/>
          <a:extLst>
            <a:ext uri="{909E8E84-426E-40DD-AFC4-6F175D3DCCD1}">
              <a14:hiddenFill xmlns="" xmlns:a14="http://schemas.microsoft.com/office/drawing/2010/main">
                <a:solidFill>
                  <a:srgbClr val="FFFFFF"/>
                </a:solidFill>
              </a14:hiddenFill>
            </a:ext>
          </a:extLst>
        </p:spPr>
      </p:pic>
      <p:pic>
        <p:nvPicPr>
          <p:cNvPr id="31772" name="Picture 28" descr="APS_aerial_l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8600" y="304800"/>
            <a:ext cx="1828800" cy="1373188"/>
          </a:xfrm>
          <a:prstGeom prst="rect">
            <a:avLst/>
          </a:prstGeom>
          <a:noFill/>
          <a:extLst>
            <a:ext uri="{909E8E84-426E-40DD-AFC4-6F175D3DCCD1}">
              <a14:hiddenFill xmlns="" xmlns:a14="http://schemas.microsoft.com/office/drawing/2010/main">
                <a:solidFill>
                  <a:srgbClr val="FFFFFF"/>
                </a:solidFill>
              </a14:hiddenFill>
            </a:ext>
          </a:extLst>
        </p:spPr>
      </p:pic>
      <p:pic>
        <p:nvPicPr>
          <p:cNvPr id="31776" name="Picture 32" descr="ESR053m"/>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48200" y="3962400"/>
            <a:ext cx="1289050" cy="1943100"/>
          </a:xfrm>
          <a:prstGeom prst="rect">
            <a:avLst/>
          </a:prstGeom>
          <a:noFill/>
          <a:extLst>
            <a:ext uri="{909E8E84-426E-40DD-AFC4-6F175D3DCCD1}">
              <a14:hiddenFill xmlns="" xmlns:a14="http://schemas.microsoft.com/office/drawing/2010/main">
                <a:solidFill>
                  <a:srgbClr val="FFFFFF"/>
                </a:solidFill>
              </a14:hiddenFill>
            </a:ext>
          </a:extLst>
        </p:spPr>
      </p:pic>
      <p:pic>
        <p:nvPicPr>
          <p:cNvPr id="31778" name="Picture 34" descr="SSR015m"/>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28600" y="3886200"/>
            <a:ext cx="1905000" cy="1428750"/>
          </a:xfrm>
          <a:prstGeom prst="rect">
            <a:avLst/>
          </a:prstGeom>
          <a:noFill/>
          <a:extLst>
            <a:ext uri="{909E8E84-426E-40DD-AFC4-6F175D3DCCD1}">
              <a14:hiddenFill xmlns="" xmlns:a14="http://schemas.microsoft.com/office/drawing/2010/main">
                <a:solidFill>
                  <a:srgbClr val="FFFFFF"/>
                </a:solidFill>
              </a14:hiddenFill>
            </a:ext>
          </a:extLst>
        </p:spPr>
      </p:pic>
      <p:pic>
        <p:nvPicPr>
          <p:cNvPr id="31780" name="Picture 36" descr="CHE001m"/>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276600" y="1600200"/>
            <a:ext cx="927100" cy="1066800"/>
          </a:xfrm>
          <a:prstGeom prst="rect">
            <a:avLst/>
          </a:prstGeom>
          <a:noFill/>
          <a:extLst>
            <a:ext uri="{909E8E84-426E-40DD-AFC4-6F175D3DCCD1}">
              <a14:hiddenFill xmlns="" xmlns:a14="http://schemas.microsoft.com/office/drawing/2010/main">
                <a:solidFill>
                  <a:srgbClr val="FFFFFF"/>
                </a:solidFill>
              </a14:hiddenFill>
            </a:ext>
          </a:extLst>
        </p:spPr>
      </p:pic>
      <p:pic>
        <p:nvPicPr>
          <p:cNvPr id="31781" name="Picture 37" descr="sns-aerial_600">
            <a:hlinkClick r:id="rId9"/>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590800" y="3352800"/>
            <a:ext cx="1752600" cy="1168400"/>
          </a:xfrm>
          <a:prstGeom prst="rect">
            <a:avLst/>
          </a:prstGeom>
          <a:noFill/>
          <a:extLst>
            <a:ext uri="{909E8E84-426E-40DD-AFC4-6F175D3DCCD1}">
              <a14:hiddenFill xmlns="" xmlns:a14="http://schemas.microsoft.com/office/drawing/2010/main">
                <a:solidFill>
                  <a:srgbClr val="FFFFFF"/>
                </a:solidFill>
              </a14:hiddenFill>
            </a:ext>
          </a:extLst>
        </p:spPr>
      </p:pic>
      <p:sp>
        <p:nvSpPr>
          <p:cNvPr id="31782" name="Oval 38"/>
          <p:cNvSpPr>
            <a:spLocks noChangeArrowheads="1"/>
          </p:cNvSpPr>
          <p:nvPr/>
        </p:nvSpPr>
        <p:spPr bwMode="auto">
          <a:xfrm>
            <a:off x="2209800" y="2057400"/>
            <a:ext cx="152400" cy="1524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1783" name="Text Box 39"/>
          <p:cNvSpPr txBox="1">
            <a:spLocks noChangeArrowheads="1"/>
          </p:cNvSpPr>
          <p:nvPr/>
        </p:nvSpPr>
        <p:spPr bwMode="auto">
          <a:xfrm>
            <a:off x="304800" y="6172200"/>
            <a:ext cx="56149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Synchrotron X-ray sources we are actively using</a:t>
            </a:r>
          </a:p>
        </p:txBody>
      </p:sp>
      <p:sp>
        <p:nvSpPr>
          <p:cNvPr id="31784" name="Text Box 40"/>
          <p:cNvSpPr txBox="1">
            <a:spLocks noChangeArrowheads="1"/>
          </p:cNvSpPr>
          <p:nvPr/>
        </p:nvSpPr>
        <p:spPr bwMode="auto">
          <a:xfrm>
            <a:off x="4419600" y="6172200"/>
            <a:ext cx="447357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smtClean="0">
                <a:solidFill>
                  <a:srgbClr val="FFFFFF"/>
                </a:solidFill>
              </a:rPr>
              <a:t>Neutron sources we are actively using</a:t>
            </a:r>
          </a:p>
        </p:txBody>
      </p:sp>
    </p:spTree>
    <p:extLst>
      <p:ext uri="{BB962C8B-B14F-4D97-AF65-F5344CB8AC3E}">
        <p14:creationId xmlns="" xmlns:p14="http://schemas.microsoft.com/office/powerpoint/2010/main" val="13883184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31782"/>
                                        </p:tgtEl>
                                      </p:cBhvr>
                                    </p:animEffect>
                                    <p:set>
                                      <p:cBhvr>
                                        <p:cTn id="7" dur="1" fill="hold">
                                          <p:stCondLst>
                                            <p:cond delay="999"/>
                                          </p:stCondLst>
                                        </p:cTn>
                                        <p:tgtEl>
                                          <p:spTgt spid="3178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1783"/>
                                        </p:tgtEl>
                                        <p:attrNameLst>
                                          <p:attrName>style.visibility</p:attrName>
                                        </p:attrNameLst>
                                      </p:cBhvr>
                                      <p:to>
                                        <p:strVal val="visible"/>
                                      </p:to>
                                    </p:set>
                                    <p:animEffect transition="in" filter="fade">
                                      <p:cBhvr>
                                        <p:cTn id="10" dur="1000"/>
                                        <p:tgtEl>
                                          <p:spTgt spid="3178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1751"/>
                                        </p:tgtEl>
                                        <p:attrNameLst>
                                          <p:attrName>style.visibility</p:attrName>
                                        </p:attrNameLst>
                                      </p:cBhvr>
                                      <p:to>
                                        <p:strVal val="visible"/>
                                      </p:to>
                                    </p:set>
                                    <p:animEffect transition="in" filter="fade">
                                      <p:cBhvr>
                                        <p:cTn id="14" dur="1000"/>
                                        <p:tgtEl>
                                          <p:spTgt spid="3175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753"/>
                                        </p:tgtEl>
                                        <p:attrNameLst>
                                          <p:attrName>style.visibility</p:attrName>
                                        </p:attrNameLst>
                                      </p:cBhvr>
                                      <p:to>
                                        <p:strVal val="visible"/>
                                      </p:to>
                                    </p:set>
                                    <p:animEffect transition="in" filter="fade">
                                      <p:cBhvr>
                                        <p:cTn id="17" dur="2000"/>
                                        <p:tgtEl>
                                          <p:spTgt spid="3175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754"/>
                                        </p:tgtEl>
                                        <p:attrNameLst>
                                          <p:attrName>style.visibility</p:attrName>
                                        </p:attrNameLst>
                                      </p:cBhvr>
                                      <p:to>
                                        <p:strVal val="visible"/>
                                      </p:to>
                                    </p:set>
                                    <p:animEffect transition="in" filter="fade">
                                      <p:cBhvr>
                                        <p:cTn id="20" dur="1000"/>
                                        <p:tgtEl>
                                          <p:spTgt spid="317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755"/>
                                        </p:tgtEl>
                                        <p:attrNameLst>
                                          <p:attrName>style.visibility</p:attrName>
                                        </p:attrNameLst>
                                      </p:cBhvr>
                                      <p:to>
                                        <p:strVal val="visible"/>
                                      </p:to>
                                    </p:set>
                                    <p:animEffect transition="in" filter="fade">
                                      <p:cBhvr>
                                        <p:cTn id="23" dur="1000"/>
                                        <p:tgtEl>
                                          <p:spTgt spid="3175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761"/>
                                        </p:tgtEl>
                                        <p:attrNameLst>
                                          <p:attrName>style.visibility</p:attrName>
                                        </p:attrNameLst>
                                      </p:cBhvr>
                                      <p:to>
                                        <p:strVal val="visible"/>
                                      </p:to>
                                    </p:set>
                                    <p:animEffect transition="in" filter="fade">
                                      <p:cBhvr>
                                        <p:cTn id="26" dur="1000"/>
                                        <p:tgtEl>
                                          <p:spTgt spid="3176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759"/>
                                        </p:tgtEl>
                                        <p:attrNameLst>
                                          <p:attrName>style.visibility</p:attrName>
                                        </p:attrNameLst>
                                      </p:cBhvr>
                                      <p:to>
                                        <p:strVal val="visible"/>
                                      </p:to>
                                    </p:set>
                                    <p:animEffect transition="in" filter="fade">
                                      <p:cBhvr>
                                        <p:cTn id="29" dur="1000"/>
                                        <p:tgtEl>
                                          <p:spTgt spid="3175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760"/>
                                        </p:tgtEl>
                                        <p:attrNameLst>
                                          <p:attrName>style.visibility</p:attrName>
                                        </p:attrNameLst>
                                      </p:cBhvr>
                                      <p:to>
                                        <p:strVal val="visible"/>
                                      </p:to>
                                    </p:set>
                                    <p:animEffect transition="in" filter="fade">
                                      <p:cBhvr>
                                        <p:cTn id="32" dur="1000"/>
                                        <p:tgtEl>
                                          <p:spTgt spid="3176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758"/>
                                        </p:tgtEl>
                                        <p:attrNameLst>
                                          <p:attrName>style.visibility</p:attrName>
                                        </p:attrNameLst>
                                      </p:cBhvr>
                                      <p:to>
                                        <p:strVal val="visible"/>
                                      </p:to>
                                    </p:set>
                                    <p:animEffect transition="in" filter="fade">
                                      <p:cBhvr>
                                        <p:cTn id="35" dur="1000"/>
                                        <p:tgtEl>
                                          <p:spTgt spid="31758"/>
                                        </p:tgtEl>
                                      </p:cBhvr>
                                    </p:animEffect>
                                  </p:childTnLst>
                                </p:cTn>
                              </p:par>
                            </p:childTnLst>
                          </p:cTn>
                        </p:par>
                        <p:par>
                          <p:cTn id="36" fill="hold" nodeType="afterGroup">
                            <p:stCondLst>
                              <p:cond delay="3000"/>
                            </p:stCondLst>
                            <p:childTnLst>
                              <p:par>
                                <p:cTn id="37" presetID="10" presetClass="entr" presetSubtype="0" fill="hold" nodeType="afterEffect">
                                  <p:stCondLst>
                                    <p:cond delay="0"/>
                                  </p:stCondLst>
                                  <p:childTnLst>
                                    <p:set>
                                      <p:cBhvr>
                                        <p:cTn id="38" dur="1" fill="hold">
                                          <p:stCondLst>
                                            <p:cond delay="0"/>
                                          </p:stCondLst>
                                        </p:cTn>
                                        <p:tgtEl>
                                          <p:spTgt spid="31778"/>
                                        </p:tgtEl>
                                        <p:attrNameLst>
                                          <p:attrName>style.visibility</p:attrName>
                                        </p:attrNameLst>
                                      </p:cBhvr>
                                      <p:to>
                                        <p:strVal val="visible"/>
                                      </p:to>
                                    </p:set>
                                    <p:animEffect transition="in" filter="fade">
                                      <p:cBhvr>
                                        <p:cTn id="39" dur="1000"/>
                                        <p:tgtEl>
                                          <p:spTgt spid="31778"/>
                                        </p:tgtEl>
                                      </p:cBhvr>
                                    </p:animEffect>
                                  </p:childTnLst>
                                </p:cTn>
                              </p:par>
                              <p:par>
                                <p:cTn id="40" presetID="10" presetClass="entr" presetSubtype="0" fill="hold" nodeType="withEffect">
                                  <p:stCondLst>
                                    <p:cond delay="0"/>
                                  </p:stCondLst>
                                  <p:childTnLst>
                                    <p:set>
                                      <p:cBhvr>
                                        <p:cTn id="41" dur="1" fill="hold">
                                          <p:stCondLst>
                                            <p:cond delay="0"/>
                                          </p:stCondLst>
                                        </p:cTn>
                                        <p:tgtEl>
                                          <p:spTgt spid="31780"/>
                                        </p:tgtEl>
                                        <p:attrNameLst>
                                          <p:attrName>style.visibility</p:attrName>
                                        </p:attrNameLst>
                                      </p:cBhvr>
                                      <p:to>
                                        <p:strVal val="visible"/>
                                      </p:to>
                                    </p:set>
                                    <p:animEffect transition="in" filter="fade">
                                      <p:cBhvr>
                                        <p:cTn id="42" dur="1000"/>
                                        <p:tgtEl>
                                          <p:spTgt spid="31780"/>
                                        </p:tgtEl>
                                      </p:cBhvr>
                                    </p:animEffect>
                                  </p:childTnLst>
                                </p:cTn>
                              </p:par>
                              <p:par>
                                <p:cTn id="43" presetID="10" presetClass="entr" presetSubtype="0" fill="hold" nodeType="withEffect">
                                  <p:stCondLst>
                                    <p:cond delay="0"/>
                                  </p:stCondLst>
                                  <p:childTnLst>
                                    <p:set>
                                      <p:cBhvr>
                                        <p:cTn id="44" dur="1" fill="hold">
                                          <p:stCondLst>
                                            <p:cond delay="0"/>
                                          </p:stCondLst>
                                        </p:cTn>
                                        <p:tgtEl>
                                          <p:spTgt spid="31770"/>
                                        </p:tgtEl>
                                        <p:attrNameLst>
                                          <p:attrName>style.visibility</p:attrName>
                                        </p:attrNameLst>
                                      </p:cBhvr>
                                      <p:to>
                                        <p:strVal val="visible"/>
                                      </p:to>
                                    </p:set>
                                    <p:animEffect transition="in" filter="fade">
                                      <p:cBhvr>
                                        <p:cTn id="45" dur="1000"/>
                                        <p:tgtEl>
                                          <p:spTgt spid="31770"/>
                                        </p:tgtEl>
                                      </p:cBhvr>
                                    </p:animEffect>
                                  </p:childTnLst>
                                </p:cTn>
                              </p:par>
                              <p:par>
                                <p:cTn id="46" presetID="10" presetClass="entr" presetSubtype="0" fill="hold" nodeType="withEffect">
                                  <p:stCondLst>
                                    <p:cond delay="0"/>
                                  </p:stCondLst>
                                  <p:childTnLst>
                                    <p:set>
                                      <p:cBhvr>
                                        <p:cTn id="47" dur="1" fill="hold">
                                          <p:stCondLst>
                                            <p:cond delay="0"/>
                                          </p:stCondLst>
                                        </p:cTn>
                                        <p:tgtEl>
                                          <p:spTgt spid="31772"/>
                                        </p:tgtEl>
                                        <p:attrNameLst>
                                          <p:attrName>style.visibility</p:attrName>
                                        </p:attrNameLst>
                                      </p:cBhvr>
                                      <p:to>
                                        <p:strVal val="visible"/>
                                      </p:to>
                                    </p:set>
                                    <p:animEffect transition="in" filter="fade">
                                      <p:cBhvr>
                                        <p:cTn id="48" dur="1000"/>
                                        <p:tgtEl>
                                          <p:spTgt spid="3177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xit" presetSubtype="0" fill="hold" nodeType="clickEffect">
                                  <p:stCondLst>
                                    <p:cond delay="0"/>
                                  </p:stCondLst>
                                  <p:childTnLst>
                                    <p:animEffect transition="out" filter="fade">
                                      <p:cBhvr>
                                        <p:cTn id="52" dur="1000"/>
                                        <p:tgtEl>
                                          <p:spTgt spid="31772"/>
                                        </p:tgtEl>
                                      </p:cBhvr>
                                    </p:animEffect>
                                    <p:set>
                                      <p:cBhvr>
                                        <p:cTn id="53" dur="1" fill="hold">
                                          <p:stCondLst>
                                            <p:cond delay="999"/>
                                          </p:stCondLst>
                                        </p:cTn>
                                        <p:tgtEl>
                                          <p:spTgt spid="3177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31770"/>
                                        </p:tgtEl>
                                      </p:cBhvr>
                                    </p:animEffect>
                                    <p:set>
                                      <p:cBhvr>
                                        <p:cTn id="56" dur="1" fill="hold">
                                          <p:stCondLst>
                                            <p:cond delay="999"/>
                                          </p:stCondLst>
                                        </p:cTn>
                                        <p:tgtEl>
                                          <p:spTgt spid="3177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1753"/>
                                        </p:tgtEl>
                                      </p:cBhvr>
                                    </p:animEffect>
                                    <p:set>
                                      <p:cBhvr>
                                        <p:cTn id="59" dur="1" fill="hold">
                                          <p:stCondLst>
                                            <p:cond delay="999"/>
                                          </p:stCondLst>
                                        </p:cTn>
                                        <p:tgtEl>
                                          <p:spTgt spid="3175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31754"/>
                                        </p:tgtEl>
                                      </p:cBhvr>
                                    </p:animEffect>
                                    <p:set>
                                      <p:cBhvr>
                                        <p:cTn id="62" dur="1" fill="hold">
                                          <p:stCondLst>
                                            <p:cond delay="999"/>
                                          </p:stCondLst>
                                        </p:cTn>
                                        <p:tgtEl>
                                          <p:spTgt spid="3175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31758"/>
                                        </p:tgtEl>
                                      </p:cBhvr>
                                    </p:animEffect>
                                    <p:set>
                                      <p:cBhvr>
                                        <p:cTn id="65" dur="1" fill="hold">
                                          <p:stCondLst>
                                            <p:cond delay="999"/>
                                          </p:stCondLst>
                                        </p:cTn>
                                        <p:tgtEl>
                                          <p:spTgt spid="3175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31761"/>
                                        </p:tgtEl>
                                      </p:cBhvr>
                                    </p:animEffect>
                                    <p:set>
                                      <p:cBhvr>
                                        <p:cTn id="68" dur="1" fill="hold">
                                          <p:stCondLst>
                                            <p:cond delay="999"/>
                                          </p:stCondLst>
                                        </p:cTn>
                                        <p:tgtEl>
                                          <p:spTgt spid="3176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31760"/>
                                        </p:tgtEl>
                                      </p:cBhvr>
                                    </p:animEffect>
                                    <p:set>
                                      <p:cBhvr>
                                        <p:cTn id="71" dur="1" fill="hold">
                                          <p:stCondLst>
                                            <p:cond delay="999"/>
                                          </p:stCondLst>
                                        </p:cTn>
                                        <p:tgtEl>
                                          <p:spTgt spid="3176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31780"/>
                                        </p:tgtEl>
                                      </p:cBhvr>
                                    </p:animEffect>
                                    <p:set>
                                      <p:cBhvr>
                                        <p:cTn id="74" dur="1" fill="hold">
                                          <p:stCondLst>
                                            <p:cond delay="999"/>
                                          </p:stCondLst>
                                        </p:cTn>
                                        <p:tgtEl>
                                          <p:spTgt spid="3178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31759"/>
                                        </p:tgtEl>
                                      </p:cBhvr>
                                    </p:animEffect>
                                    <p:set>
                                      <p:cBhvr>
                                        <p:cTn id="77" dur="1" fill="hold">
                                          <p:stCondLst>
                                            <p:cond delay="999"/>
                                          </p:stCondLst>
                                        </p:cTn>
                                        <p:tgtEl>
                                          <p:spTgt spid="3175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31778"/>
                                        </p:tgtEl>
                                      </p:cBhvr>
                                    </p:animEffect>
                                    <p:set>
                                      <p:cBhvr>
                                        <p:cTn id="80" dur="1" fill="hold">
                                          <p:stCondLst>
                                            <p:cond delay="999"/>
                                          </p:stCondLst>
                                        </p:cTn>
                                        <p:tgtEl>
                                          <p:spTgt spid="3177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1755"/>
                                        </p:tgtEl>
                                      </p:cBhvr>
                                    </p:animEffect>
                                    <p:set>
                                      <p:cBhvr>
                                        <p:cTn id="83" dur="1" fill="hold">
                                          <p:stCondLst>
                                            <p:cond delay="999"/>
                                          </p:stCondLst>
                                        </p:cTn>
                                        <p:tgtEl>
                                          <p:spTgt spid="3175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31751"/>
                                        </p:tgtEl>
                                      </p:cBhvr>
                                    </p:animEffect>
                                    <p:set>
                                      <p:cBhvr>
                                        <p:cTn id="86" dur="1" fill="hold">
                                          <p:stCondLst>
                                            <p:cond delay="999"/>
                                          </p:stCondLst>
                                        </p:cTn>
                                        <p:tgtEl>
                                          <p:spTgt spid="3175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31783"/>
                                        </p:tgtEl>
                                      </p:cBhvr>
                                    </p:animEffect>
                                    <p:set>
                                      <p:cBhvr>
                                        <p:cTn id="89" dur="1" fill="hold">
                                          <p:stCondLst>
                                            <p:cond delay="999"/>
                                          </p:stCondLst>
                                        </p:cTn>
                                        <p:tgtEl>
                                          <p:spTgt spid="31783"/>
                                        </p:tgtEl>
                                        <p:attrNameLst>
                                          <p:attrName>style.visibility</p:attrName>
                                        </p:attrNameLst>
                                      </p:cBhvr>
                                      <p:to>
                                        <p:strVal val="hidden"/>
                                      </p:to>
                                    </p:set>
                                  </p:childTnLst>
                                </p:cTn>
                              </p:par>
                            </p:childTnLst>
                          </p:cTn>
                        </p:par>
                        <p:par>
                          <p:cTn id="90" fill="hold" nodeType="afterGroup">
                            <p:stCondLst>
                              <p:cond delay="1000"/>
                            </p:stCondLst>
                            <p:childTnLst>
                              <p:par>
                                <p:cTn id="91" presetID="10" presetClass="entr" presetSubtype="0" fill="hold" grpId="2" nodeType="afterEffect">
                                  <p:stCondLst>
                                    <p:cond delay="0"/>
                                  </p:stCondLst>
                                  <p:childTnLst>
                                    <p:set>
                                      <p:cBhvr>
                                        <p:cTn id="92" dur="1" fill="hold">
                                          <p:stCondLst>
                                            <p:cond delay="0"/>
                                          </p:stCondLst>
                                        </p:cTn>
                                        <p:tgtEl>
                                          <p:spTgt spid="31784"/>
                                        </p:tgtEl>
                                        <p:attrNameLst>
                                          <p:attrName>style.visibility</p:attrName>
                                        </p:attrNameLst>
                                      </p:cBhvr>
                                      <p:to>
                                        <p:strVal val="visible"/>
                                      </p:to>
                                    </p:set>
                                    <p:animEffect transition="in" filter="fade">
                                      <p:cBhvr>
                                        <p:cTn id="93" dur="1000"/>
                                        <p:tgtEl>
                                          <p:spTgt spid="31784"/>
                                        </p:tgtEl>
                                      </p:cBhvr>
                                    </p:animEffect>
                                  </p:childTnLst>
                                </p:cTn>
                              </p:par>
                            </p:childTnLst>
                          </p:cTn>
                        </p:par>
                        <p:par>
                          <p:cTn id="94" fill="hold" nodeType="afterGroup">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31752"/>
                                        </p:tgtEl>
                                        <p:attrNameLst>
                                          <p:attrName>style.visibility</p:attrName>
                                        </p:attrNameLst>
                                      </p:cBhvr>
                                      <p:to>
                                        <p:strVal val="visible"/>
                                      </p:to>
                                    </p:set>
                                    <p:animEffect transition="in" filter="fade">
                                      <p:cBhvr>
                                        <p:cTn id="97" dur="1000"/>
                                        <p:tgtEl>
                                          <p:spTgt spid="3175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1762"/>
                                        </p:tgtEl>
                                        <p:attrNameLst>
                                          <p:attrName>style.visibility</p:attrName>
                                        </p:attrNameLst>
                                      </p:cBhvr>
                                      <p:to>
                                        <p:strVal val="visible"/>
                                      </p:to>
                                    </p:set>
                                    <p:animEffect transition="in" filter="fade">
                                      <p:cBhvr>
                                        <p:cTn id="100" dur="1000"/>
                                        <p:tgtEl>
                                          <p:spTgt spid="3176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1763"/>
                                        </p:tgtEl>
                                        <p:attrNameLst>
                                          <p:attrName>style.visibility</p:attrName>
                                        </p:attrNameLst>
                                      </p:cBhvr>
                                      <p:to>
                                        <p:strVal val="visible"/>
                                      </p:to>
                                    </p:set>
                                    <p:animEffect transition="in" filter="fade">
                                      <p:cBhvr>
                                        <p:cTn id="103" dur="1000"/>
                                        <p:tgtEl>
                                          <p:spTgt spid="3176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1750"/>
                                        </p:tgtEl>
                                        <p:attrNameLst>
                                          <p:attrName>style.visibility</p:attrName>
                                        </p:attrNameLst>
                                      </p:cBhvr>
                                      <p:to>
                                        <p:strVal val="visible"/>
                                      </p:to>
                                    </p:set>
                                    <p:animEffect transition="in" filter="fade">
                                      <p:cBhvr>
                                        <p:cTn id="106" dur="1000"/>
                                        <p:tgtEl>
                                          <p:spTgt spid="317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1764"/>
                                        </p:tgtEl>
                                        <p:attrNameLst>
                                          <p:attrName>style.visibility</p:attrName>
                                        </p:attrNameLst>
                                      </p:cBhvr>
                                      <p:to>
                                        <p:strVal val="visible"/>
                                      </p:to>
                                    </p:set>
                                    <p:animEffect transition="in" filter="fade">
                                      <p:cBhvr>
                                        <p:cTn id="109" dur="1000"/>
                                        <p:tgtEl>
                                          <p:spTgt spid="3176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1749"/>
                                        </p:tgtEl>
                                        <p:attrNameLst>
                                          <p:attrName>style.visibility</p:attrName>
                                        </p:attrNameLst>
                                      </p:cBhvr>
                                      <p:to>
                                        <p:strVal val="visible"/>
                                      </p:to>
                                    </p:set>
                                    <p:animEffect transition="in" filter="fade">
                                      <p:cBhvr>
                                        <p:cTn id="112" dur="1000"/>
                                        <p:tgtEl>
                                          <p:spTgt spid="31749"/>
                                        </p:tgtEl>
                                      </p:cBhvr>
                                    </p:animEffect>
                                  </p:childTnLst>
                                </p:cTn>
                              </p:par>
                            </p:childTnLst>
                          </p:cTn>
                        </p:par>
                        <p:par>
                          <p:cTn id="113" fill="hold" nodeType="afterGroup">
                            <p:stCondLst>
                              <p:cond delay="3000"/>
                            </p:stCondLst>
                            <p:childTnLst>
                              <p:par>
                                <p:cTn id="114" presetID="10" presetClass="entr" presetSubtype="0" fill="hold" nodeType="afterEffect">
                                  <p:stCondLst>
                                    <p:cond delay="0"/>
                                  </p:stCondLst>
                                  <p:childTnLst>
                                    <p:set>
                                      <p:cBhvr>
                                        <p:cTn id="115" dur="1" fill="hold">
                                          <p:stCondLst>
                                            <p:cond delay="0"/>
                                          </p:stCondLst>
                                        </p:cTn>
                                        <p:tgtEl>
                                          <p:spTgt spid="31768"/>
                                        </p:tgtEl>
                                        <p:attrNameLst>
                                          <p:attrName>style.visibility</p:attrName>
                                        </p:attrNameLst>
                                      </p:cBhvr>
                                      <p:to>
                                        <p:strVal val="visible"/>
                                      </p:to>
                                    </p:set>
                                    <p:animEffect transition="in" filter="fade">
                                      <p:cBhvr>
                                        <p:cTn id="116" dur="1000"/>
                                        <p:tgtEl>
                                          <p:spTgt spid="31768"/>
                                        </p:tgtEl>
                                      </p:cBhvr>
                                    </p:animEffect>
                                  </p:childTnLst>
                                </p:cTn>
                              </p:par>
                              <p:par>
                                <p:cTn id="117" presetID="10" presetClass="entr" presetSubtype="0" fill="hold" nodeType="withEffect">
                                  <p:stCondLst>
                                    <p:cond delay="0"/>
                                  </p:stCondLst>
                                  <p:childTnLst>
                                    <p:set>
                                      <p:cBhvr>
                                        <p:cTn id="118" dur="1" fill="hold">
                                          <p:stCondLst>
                                            <p:cond delay="0"/>
                                          </p:stCondLst>
                                        </p:cTn>
                                        <p:tgtEl>
                                          <p:spTgt spid="31776"/>
                                        </p:tgtEl>
                                        <p:attrNameLst>
                                          <p:attrName>style.visibility</p:attrName>
                                        </p:attrNameLst>
                                      </p:cBhvr>
                                      <p:to>
                                        <p:strVal val="visible"/>
                                      </p:to>
                                    </p:set>
                                    <p:animEffect transition="in" filter="fade">
                                      <p:cBhvr>
                                        <p:cTn id="119" dur="1000"/>
                                        <p:tgtEl>
                                          <p:spTgt spid="31776"/>
                                        </p:tgtEl>
                                      </p:cBhvr>
                                    </p:animEffect>
                                  </p:childTnLst>
                                </p:cTn>
                              </p:par>
                              <p:par>
                                <p:cTn id="120" presetID="10" presetClass="entr" presetSubtype="0" fill="hold" nodeType="withEffect">
                                  <p:stCondLst>
                                    <p:cond delay="0"/>
                                  </p:stCondLst>
                                  <p:childTnLst>
                                    <p:set>
                                      <p:cBhvr>
                                        <p:cTn id="121" dur="1" fill="hold">
                                          <p:stCondLst>
                                            <p:cond delay="0"/>
                                          </p:stCondLst>
                                        </p:cTn>
                                        <p:tgtEl>
                                          <p:spTgt spid="31781"/>
                                        </p:tgtEl>
                                        <p:attrNameLst>
                                          <p:attrName>style.visibility</p:attrName>
                                        </p:attrNameLst>
                                      </p:cBhvr>
                                      <p:to>
                                        <p:strVal val="visible"/>
                                      </p:to>
                                    </p:set>
                                    <p:animEffect transition="in" filter="fade">
                                      <p:cBhvr>
                                        <p:cTn id="122" dur="1000"/>
                                        <p:tgtEl>
                                          <p:spTgt spid="3178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1784"/>
                                        </p:tgtEl>
                                        <p:attrNameLst>
                                          <p:attrName>style.visibility</p:attrName>
                                        </p:attrNameLst>
                                      </p:cBhvr>
                                      <p:to>
                                        <p:strVal val="visible"/>
                                      </p:to>
                                    </p:set>
                                    <p:animEffect transition="in" filter="fade">
                                      <p:cBhvr>
                                        <p:cTn id="125" dur="1000"/>
                                        <p:tgtEl>
                                          <p:spTgt spid="31784"/>
                                        </p:tgtEl>
                                      </p:cBhvr>
                                    </p:animEffect>
                                  </p:childTnLst>
                                </p:cTn>
                              </p:par>
                              <p:par>
                                <p:cTn id="126" presetID="10" presetClass="exit" presetSubtype="0" fill="hold" grpId="1" nodeType="withEffect">
                                  <p:stCondLst>
                                    <p:cond delay="0"/>
                                  </p:stCondLst>
                                  <p:childTnLst>
                                    <p:animEffect transition="out" filter="fade">
                                      <p:cBhvr>
                                        <p:cTn id="127" dur="1000"/>
                                        <p:tgtEl>
                                          <p:spTgt spid="31784"/>
                                        </p:tgtEl>
                                      </p:cBhvr>
                                    </p:animEffect>
                                    <p:set>
                                      <p:cBhvr>
                                        <p:cTn id="128" dur="1" fill="hold">
                                          <p:stCondLst>
                                            <p:cond delay="999"/>
                                          </p:stCondLst>
                                        </p:cTn>
                                        <p:tgtEl>
                                          <p:spTgt spid="317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50" grpId="0"/>
      <p:bldP spid="31751" grpId="0"/>
      <p:bldP spid="31751" grpId="1"/>
      <p:bldP spid="31752" grpId="0"/>
      <p:bldP spid="31753" grpId="0"/>
      <p:bldP spid="31753" grpId="1"/>
      <p:bldP spid="31754" grpId="0"/>
      <p:bldP spid="31754" grpId="1"/>
      <p:bldP spid="31755" grpId="0"/>
      <p:bldP spid="31755" grpId="1"/>
      <p:bldP spid="31758" grpId="0" animBg="1"/>
      <p:bldP spid="31758" grpId="1" animBg="1"/>
      <p:bldP spid="31759" grpId="0" animBg="1"/>
      <p:bldP spid="31759" grpId="1" animBg="1"/>
      <p:bldP spid="31760" grpId="0" animBg="1"/>
      <p:bldP spid="31760" grpId="1" animBg="1"/>
      <p:bldP spid="31761" grpId="0" animBg="1"/>
      <p:bldP spid="31761" grpId="1" animBg="1"/>
      <p:bldP spid="31762" grpId="0" animBg="1"/>
      <p:bldP spid="31763" grpId="0" animBg="1"/>
      <p:bldP spid="31764" grpId="0" animBg="1"/>
      <p:bldP spid="31782" grpId="0" animBg="1"/>
      <p:bldP spid="31783" grpId="0"/>
      <p:bldP spid="31783" grpId="1"/>
      <p:bldP spid="31784" grpId="0"/>
      <p:bldP spid="31784" grpId="1"/>
      <p:bldP spid="3178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1266" name="Picture 2" descr="http://upload.wikimedia.org/wikipedia/commons/1/1c/Candle_flame_%281%29.jpg"/>
          <p:cNvPicPr>
            <a:picLocks noChangeAspect="1" noChangeArrowheads="1"/>
          </p:cNvPicPr>
          <p:nvPr/>
        </p:nvPicPr>
        <p:blipFill>
          <a:blip r:embed="rId3" cstate="print"/>
          <a:srcRect/>
          <a:stretch>
            <a:fillRect/>
          </a:stretch>
        </p:blipFill>
        <p:spPr bwMode="auto">
          <a:xfrm>
            <a:off x="0" y="0"/>
            <a:ext cx="9146468" cy="6858000"/>
          </a:xfrm>
          <a:prstGeom prst="rect">
            <a:avLst/>
          </a:prstGeom>
          <a:noFill/>
        </p:spPr>
      </p:pic>
      <p:sp>
        <p:nvSpPr>
          <p:cNvPr id="5" name="TextBox 4"/>
          <p:cNvSpPr txBox="1"/>
          <p:nvPr/>
        </p:nvSpPr>
        <p:spPr>
          <a:xfrm>
            <a:off x="3962400" y="5105400"/>
            <a:ext cx="4421403" cy="646331"/>
          </a:xfrm>
          <a:prstGeom prst="rect">
            <a:avLst/>
          </a:prstGeom>
          <a:noFill/>
        </p:spPr>
        <p:txBody>
          <a:bodyPr wrap="none" rtlCol="0">
            <a:spAutoFit/>
          </a:bodyPr>
          <a:lstStyle/>
          <a:p>
            <a:r>
              <a:rPr lang="en-US" sz="3600" dirty="0" smtClean="0">
                <a:effectLst>
                  <a:outerShdw blurRad="38100" dist="38100" dir="2700000" algn="tl">
                    <a:srgbClr val="000000">
                      <a:alpha val="43137"/>
                    </a:srgbClr>
                  </a:outerShdw>
                </a:effectLst>
              </a:rPr>
              <a:t>A candle provides light</a:t>
            </a:r>
            <a:endParaRPr lang="en-US" sz="36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descr="http://upload.wikimedia.org/wikipedia/commons/thumb/d/d2/KroonluchterEsnogaAmsterdam.jpg/1170px-KroonluchterEsnogaAmsterdam.jpg"/>
          <p:cNvPicPr>
            <a:picLocks noChangeAspect="1" noChangeArrowheads="1"/>
          </p:cNvPicPr>
          <p:nvPr/>
        </p:nvPicPr>
        <p:blipFill>
          <a:blip r:embed="rId3" cstate="print"/>
          <a:srcRect/>
          <a:stretch>
            <a:fillRect/>
          </a:stretch>
        </p:blipFill>
        <p:spPr bwMode="auto">
          <a:xfrm>
            <a:off x="0" y="0"/>
            <a:ext cx="9144000" cy="8002066"/>
          </a:xfrm>
          <a:prstGeom prst="rect">
            <a:avLst/>
          </a:prstGeom>
          <a:noFill/>
        </p:spPr>
      </p:pic>
      <p:sp>
        <p:nvSpPr>
          <p:cNvPr id="5" name="TextBox 4"/>
          <p:cNvSpPr txBox="1"/>
          <p:nvPr/>
        </p:nvSpPr>
        <p:spPr>
          <a:xfrm>
            <a:off x="152400" y="838200"/>
            <a:ext cx="3276600" cy="1754326"/>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rPr>
              <a:t>More candles provide more light</a:t>
            </a:r>
            <a:endParaRPr lang="en-US" sz="3600" dirty="0">
              <a:effectLst>
                <a:outerShdw blurRad="38100" dist="38100" dir="2700000" algn="tl">
                  <a:srgbClr val="000000">
                    <a:alpha val="43137"/>
                  </a:srgbClr>
                </a:outerShdw>
              </a:effectLst>
            </a:endParaRPr>
          </a:p>
        </p:txBody>
      </p:sp>
      <p:sp>
        <p:nvSpPr>
          <p:cNvPr id="6" name="TextBox 5"/>
          <p:cNvSpPr txBox="1"/>
          <p:nvPr/>
        </p:nvSpPr>
        <p:spPr>
          <a:xfrm>
            <a:off x="228600" y="3276600"/>
            <a:ext cx="2971800"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rPr>
              <a:t>“Evolutionary technology”</a:t>
            </a:r>
            <a:endParaRPr lang="en-US" sz="3600" dirty="0">
              <a:effectLst>
                <a:outerShdw blurRad="38100" dist="38100" dir="2700000" algn="tl">
                  <a:srgbClr val="000000">
                    <a:alpha val="43137"/>
                  </a:srgbClr>
                </a:outerShdw>
              </a:effectLst>
            </a:endParaRPr>
          </a:p>
        </p:txBody>
      </p:sp>
      <p:sp>
        <p:nvSpPr>
          <p:cNvPr id="7" name="Rectangle 6"/>
          <p:cNvSpPr/>
          <p:nvPr/>
        </p:nvSpPr>
        <p:spPr>
          <a:xfrm>
            <a:off x="6858000" y="6488668"/>
            <a:ext cx="2087303" cy="369332"/>
          </a:xfrm>
          <a:prstGeom prst="rect">
            <a:avLst/>
          </a:prstGeom>
        </p:spPr>
        <p:txBody>
          <a:bodyPr wrap="none">
            <a:spAutoFit/>
          </a:bodyPr>
          <a:lstStyle/>
          <a:p>
            <a:r>
              <a:rPr lang="en-US" dirty="0" smtClean="0">
                <a:solidFill>
                  <a:srgbClr val="8E8E8E"/>
                </a:solidFill>
              </a:rPr>
              <a:t>Massimo </a:t>
            </a:r>
            <a:r>
              <a:rPr lang="en-US" dirty="0" err="1" smtClean="0">
                <a:solidFill>
                  <a:srgbClr val="8E8E8E"/>
                </a:solidFill>
              </a:rPr>
              <a:t>Catarinella</a:t>
            </a:r>
            <a:endParaRPr lang="en-US" dirty="0">
              <a:solidFill>
                <a:srgbClr val="8E8E8E"/>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5362" name="Picture 2" descr="Blue light bulb picture quality material 2 idowns download free Blue light bulb picture quality material 2 idowns download fre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extBox 4"/>
          <p:cNvSpPr txBox="1"/>
          <p:nvPr/>
        </p:nvSpPr>
        <p:spPr>
          <a:xfrm>
            <a:off x="4876800" y="609600"/>
            <a:ext cx="3810000"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rPr>
              <a:t>A light bulb also provides light.</a:t>
            </a:r>
            <a:endParaRPr lang="en-US" sz="3600" dirty="0">
              <a:effectLst>
                <a:outerShdw blurRad="38100" dist="38100" dir="2700000" algn="tl">
                  <a:srgbClr val="000000">
                    <a:alpha val="43137"/>
                  </a:srgbClr>
                </a:outerShdw>
              </a:effectLst>
            </a:endParaRPr>
          </a:p>
        </p:txBody>
      </p:sp>
      <p:sp>
        <p:nvSpPr>
          <p:cNvPr id="6" name="TextBox 5"/>
          <p:cNvSpPr txBox="1"/>
          <p:nvPr/>
        </p:nvSpPr>
        <p:spPr>
          <a:xfrm>
            <a:off x="5105400" y="4876800"/>
            <a:ext cx="3505200" cy="1200329"/>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rPr>
              <a:t>It changed the way we do things</a:t>
            </a:r>
            <a:endParaRPr lang="en-US" sz="3600" dirty="0">
              <a:effectLst>
                <a:outerShdw blurRad="38100" dist="38100" dir="2700000" algn="tl">
                  <a:srgbClr val="000000">
                    <a:alpha val="43137"/>
                  </a:srgbClr>
                </a:outerShdw>
              </a:effectLst>
            </a:endParaRPr>
          </a:p>
        </p:txBody>
      </p:sp>
      <p:sp>
        <p:nvSpPr>
          <p:cNvPr id="7" name="TextBox 6"/>
          <p:cNvSpPr txBox="1"/>
          <p:nvPr/>
        </p:nvSpPr>
        <p:spPr>
          <a:xfrm>
            <a:off x="4953000" y="2438400"/>
            <a:ext cx="3810000" cy="1754326"/>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rPr>
              <a:t>But </a:t>
            </a:r>
            <a:r>
              <a:rPr lang="en-US" sz="3600" dirty="0">
                <a:effectLst>
                  <a:outerShdw blurRad="38100" dist="38100" dir="2700000" algn="tl">
                    <a:srgbClr val="000000">
                      <a:alpha val="43137"/>
                    </a:srgbClr>
                  </a:outerShdw>
                </a:effectLst>
              </a:rPr>
              <a:t>i</a:t>
            </a:r>
            <a:r>
              <a:rPr lang="en-US" sz="3600" dirty="0" smtClean="0">
                <a:effectLst>
                  <a:outerShdw blurRad="38100" dist="38100" dir="2700000" algn="tl">
                    <a:srgbClr val="000000">
                      <a:alpha val="43137"/>
                    </a:srgbClr>
                  </a:outerShdw>
                </a:effectLst>
              </a:rPr>
              <a:t>t is an example of revolutionary technology</a:t>
            </a:r>
            <a:endParaRPr lang="en-US" sz="36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487362"/>
          </a:xfrm>
        </p:spPr>
        <p:txBody>
          <a:bodyPr/>
          <a:lstStyle/>
          <a:p>
            <a:r>
              <a:rPr lang="en-US" altLang="en-US" sz="2400">
                <a:solidFill>
                  <a:schemeClr val="accent2"/>
                </a:solidFill>
              </a:rPr>
              <a:t>X-rays</a:t>
            </a:r>
          </a:p>
        </p:txBody>
      </p:sp>
      <p:sp>
        <p:nvSpPr>
          <p:cNvPr id="7171" name="Rectangle 3"/>
          <p:cNvSpPr>
            <a:spLocks noGrp="1" noChangeArrowheads="1"/>
          </p:cNvSpPr>
          <p:nvPr>
            <p:ph type="body" idx="1"/>
          </p:nvPr>
        </p:nvSpPr>
        <p:spPr>
          <a:xfrm>
            <a:off x="2667000" y="1066800"/>
            <a:ext cx="6248400" cy="4525963"/>
          </a:xfrm>
        </p:spPr>
        <p:txBody>
          <a:bodyPr/>
          <a:lstStyle/>
          <a:p>
            <a:r>
              <a:rPr lang="en-US" altLang="en-US" sz="1800"/>
              <a:t>X rays are electromagnetic radiation ranging in wavelength from about 100 A to 0.01 Å (1 Å is equivalent to about 10</a:t>
            </a:r>
            <a:r>
              <a:rPr lang="en-US" altLang="en-US" sz="1800" baseline="30000"/>
              <a:t>-8</a:t>
            </a:r>
            <a:r>
              <a:rPr lang="en-US" altLang="en-US" sz="1800"/>
              <a:t> cm (about 4 billionths of an inch). </a:t>
            </a:r>
          </a:p>
          <a:p>
            <a:r>
              <a:rPr lang="en-US" altLang="en-US" sz="1800"/>
              <a:t>The shorter the wavelength of the X ray, the greater is its energy and its penetrating power. </a:t>
            </a:r>
          </a:p>
          <a:p>
            <a:r>
              <a:rPr lang="en-US" altLang="en-US" sz="1800"/>
              <a:t>A mixture of many different wavelengths is known as “white” X rays, as opposed to “monochromatic” X rays, which represent only a single wavelength. </a:t>
            </a:r>
          </a:p>
        </p:txBody>
      </p:sp>
      <p:pic>
        <p:nvPicPr>
          <p:cNvPr id="7172" name="Picture 4" descr="f_bagu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3124200"/>
            <a:ext cx="1828800" cy="144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3" name="Picture 5" descr="rontgen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152400"/>
            <a:ext cx="1714500" cy="1981200"/>
          </a:xfrm>
          <a:prstGeom prst="rect">
            <a:avLst/>
          </a:prstGeom>
          <a:noFill/>
          <a:extLst>
            <a:ext uri="{909E8E84-426E-40DD-AFC4-6F175D3DCCD1}">
              <a14:hiddenFill xmlns="" xmlns:a14="http://schemas.microsoft.com/office/drawing/2010/main">
                <a:solidFill>
                  <a:srgbClr val="FFFFFF"/>
                </a:solidFill>
              </a14:hiddenFill>
            </a:ext>
          </a:extLst>
        </p:spPr>
      </p:pic>
      <p:sp>
        <p:nvSpPr>
          <p:cNvPr id="7174" name="Text Box 6"/>
          <p:cNvSpPr txBox="1">
            <a:spLocks noChangeArrowheads="1"/>
          </p:cNvSpPr>
          <p:nvPr/>
        </p:nvSpPr>
        <p:spPr bwMode="auto">
          <a:xfrm>
            <a:off x="304800" y="2286000"/>
            <a:ext cx="2098675" cy="611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t>Wilhelm Conrad </a:t>
            </a:r>
          </a:p>
          <a:p>
            <a:pPr algn="ctr"/>
            <a:r>
              <a:rPr lang="en-US" altLang="en-US" sz="1600"/>
              <a:t>Röntgen, 1845-1923</a:t>
            </a:r>
            <a:r>
              <a:rPr lang="en-US" altLang="en-US"/>
              <a:t> </a:t>
            </a:r>
          </a:p>
        </p:txBody>
      </p:sp>
      <p:sp>
        <p:nvSpPr>
          <p:cNvPr id="7175" name="Text Box 7"/>
          <p:cNvSpPr txBox="1">
            <a:spLocks noChangeArrowheads="1"/>
          </p:cNvSpPr>
          <p:nvPr/>
        </p:nvSpPr>
        <p:spPr bwMode="auto">
          <a:xfrm>
            <a:off x="280988" y="4648200"/>
            <a:ext cx="2328862" cy="1589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t>The hand of </a:t>
            </a:r>
          </a:p>
          <a:p>
            <a:pPr algn="ctr"/>
            <a:r>
              <a:rPr lang="en-US" altLang="en-US" sz="1600"/>
              <a:t>Albert von Kolliker, </a:t>
            </a:r>
          </a:p>
          <a:p>
            <a:pPr algn="ctr"/>
            <a:r>
              <a:rPr lang="en-US" altLang="en-US" sz="1600"/>
              <a:t>1817-1905. Introduced</a:t>
            </a:r>
          </a:p>
          <a:p>
            <a:pPr algn="ctr"/>
            <a:r>
              <a:rPr lang="en-US" altLang="en-US" sz="1600"/>
              <a:t>many microscopic</a:t>
            </a:r>
          </a:p>
          <a:p>
            <a:pPr algn="ctr"/>
            <a:r>
              <a:rPr lang="en-US" altLang="en-US" sz="1600"/>
              <a:t>mechniques to advance</a:t>
            </a:r>
          </a:p>
          <a:p>
            <a:pPr algn="ctr"/>
            <a:r>
              <a:rPr lang="en-US" altLang="en-US" sz="1600"/>
              <a:t>Histology.</a:t>
            </a:r>
            <a:r>
              <a:rPr lang="en-US" altLang="en-US"/>
              <a:t> </a:t>
            </a:r>
          </a:p>
        </p:txBody>
      </p:sp>
    </p:spTree>
    <p:extLst>
      <p:ext uri="{BB962C8B-B14F-4D97-AF65-F5344CB8AC3E}">
        <p14:creationId xmlns="" xmlns:p14="http://schemas.microsoft.com/office/powerpoint/2010/main" val="398084409"/>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rill57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381000"/>
            <a:ext cx="4295775" cy="6096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267" name="Picture 3" descr="PIA0314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19800" y="3581400"/>
            <a:ext cx="2133600" cy="2060575"/>
          </a:xfrm>
          <a:prstGeom prst="rect">
            <a:avLst/>
          </a:prstGeom>
          <a:noFill/>
          <a:extLst>
            <a:ext uri="{909E8E84-426E-40DD-AFC4-6F175D3DCCD1}">
              <a14:hiddenFill xmlns="" xmlns:a14="http://schemas.microsoft.com/office/drawing/2010/main">
                <a:solidFill>
                  <a:srgbClr val="FFFFFF"/>
                </a:solidFill>
              </a14:hiddenFill>
            </a:ext>
          </a:extLst>
        </p:spPr>
      </p:pic>
      <p:sp>
        <p:nvSpPr>
          <p:cNvPr id="11268" name="Line 4"/>
          <p:cNvSpPr>
            <a:spLocks noChangeShapeType="1"/>
          </p:cNvSpPr>
          <p:nvPr/>
        </p:nvSpPr>
        <p:spPr bwMode="auto">
          <a:xfrm flipH="1" flipV="1">
            <a:off x="4800600" y="4267200"/>
            <a:ext cx="11430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pic>
        <p:nvPicPr>
          <p:cNvPr id="11269" name="Picture 5" descr="APS001h"/>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62600" y="457200"/>
            <a:ext cx="2819400" cy="2097088"/>
          </a:xfrm>
          <a:prstGeom prst="rect">
            <a:avLst/>
          </a:prstGeom>
          <a:noFill/>
          <a:extLst>
            <a:ext uri="{909E8E84-426E-40DD-AFC4-6F175D3DCCD1}">
              <a14:hiddenFill xmlns="" xmlns:a14="http://schemas.microsoft.com/office/drawing/2010/main">
                <a:solidFill>
                  <a:srgbClr val="FFFFFF"/>
                </a:solidFill>
              </a14:hiddenFill>
            </a:ext>
          </a:extLst>
        </p:spPr>
      </p:pic>
      <p:sp>
        <p:nvSpPr>
          <p:cNvPr id="11270" name="Line 6"/>
          <p:cNvSpPr>
            <a:spLocks noChangeShapeType="1"/>
          </p:cNvSpPr>
          <p:nvPr/>
        </p:nvSpPr>
        <p:spPr bwMode="auto">
          <a:xfrm flipH="1">
            <a:off x="4685414" y="838200"/>
            <a:ext cx="64858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1271" name="Text Box 7"/>
          <p:cNvSpPr txBox="1">
            <a:spLocks noChangeArrowheads="1"/>
          </p:cNvSpPr>
          <p:nvPr/>
        </p:nvSpPr>
        <p:spPr bwMode="auto">
          <a:xfrm>
            <a:off x="5334000" y="2667000"/>
            <a:ext cx="3241675"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solidFill>
                  <a:srgbClr val="000000"/>
                </a:solidFill>
              </a:rPr>
              <a:t>Synchrotron radiation is 10</a:t>
            </a:r>
            <a:r>
              <a:rPr lang="en-US" altLang="en-US" sz="1600" baseline="30000">
                <a:solidFill>
                  <a:srgbClr val="000000"/>
                </a:solidFill>
              </a:rPr>
              <a:t>9</a:t>
            </a:r>
            <a:r>
              <a:rPr lang="en-US" altLang="en-US" sz="1600">
                <a:solidFill>
                  <a:srgbClr val="000000"/>
                </a:solidFill>
              </a:rPr>
              <a:t> times</a:t>
            </a:r>
          </a:p>
          <a:p>
            <a:pPr algn="ctr"/>
            <a:r>
              <a:rPr lang="en-US" altLang="en-US" sz="1600">
                <a:solidFill>
                  <a:srgbClr val="000000"/>
                </a:solidFill>
              </a:rPr>
              <a:t>More brilliant than the sun </a:t>
            </a:r>
          </a:p>
          <a:p>
            <a:pPr algn="ctr"/>
            <a:r>
              <a:rPr lang="en-US" altLang="en-US" sz="1600">
                <a:solidFill>
                  <a:srgbClr val="000000"/>
                </a:solidFill>
              </a:rPr>
              <a:t>and about 100 million miles closer</a:t>
            </a:r>
          </a:p>
        </p:txBody>
      </p:sp>
      <p:pic>
        <p:nvPicPr>
          <p:cNvPr id="11272" name="Picture 8" descr="Light%2520Bulb%2520-%2520800x600">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76800" y="5181600"/>
            <a:ext cx="990600" cy="739775"/>
          </a:xfrm>
          <a:prstGeom prst="rect">
            <a:avLst/>
          </a:prstGeom>
          <a:noFill/>
          <a:extLst>
            <a:ext uri="{909E8E84-426E-40DD-AFC4-6F175D3DCCD1}">
              <a14:hiddenFill xmlns="" xmlns:a14="http://schemas.microsoft.com/office/drawing/2010/main">
                <a:solidFill>
                  <a:srgbClr val="FFFFFF"/>
                </a:solidFill>
              </a14:hiddenFill>
            </a:ext>
          </a:extLst>
        </p:spPr>
      </p:pic>
      <p:sp>
        <p:nvSpPr>
          <p:cNvPr id="11273" name="Line 9"/>
          <p:cNvSpPr>
            <a:spLocks noChangeShapeType="1"/>
          </p:cNvSpPr>
          <p:nvPr/>
        </p:nvSpPr>
        <p:spPr bwMode="auto">
          <a:xfrm flipH="1">
            <a:off x="4648200" y="5562600"/>
            <a:ext cx="4572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pic>
        <p:nvPicPr>
          <p:cNvPr id="10" name="Picture 4" descr="http://www-group.slac.stanford.edu/com/images/gallery/lab/slac_aerials_medRes-2.jpg"/>
          <p:cNvPicPr>
            <a:picLocks noChangeAspect="1" noChangeArrowheads="1"/>
          </p:cNvPicPr>
          <p:nvPr/>
        </p:nvPicPr>
        <p:blipFill>
          <a:blip r:embed="rId7" cstate="print"/>
          <a:srcRect/>
          <a:stretch>
            <a:fillRect/>
          </a:stretch>
        </p:blipFill>
        <p:spPr bwMode="auto">
          <a:xfrm>
            <a:off x="4685414" y="-228602"/>
            <a:ext cx="4876800" cy="7315204"/>
          </a:xfrm>
          <a:prstGeom prst="rect">
            <a:avLst/>
          </a:prstGeom>
          <a:noFill/>
        </p:spPr>
      </p:pic>
      <p:sp>
        <p:nvSpPr>
          <p:cNvPr id="11" name="TextBox 10"/>
          <p:cNvSpPr txBox="1"/>
          <p:nvPr/>
        </p:nvSpPr>
        <p:spPr>
          <a:xfrm>
            <a:off x="990600" y="304800"/>
            <a:ext cx="2001510" cy="369332"/>
          </a:xfrm>
          <a:prstGeom prst="rect">
            <a:avLst/>
          </a:prstGeom>
          <a:noFill/>
        </p:spPr>
        <p:txBody>
          <a:bodyPr wrap="none" rtlCol="0">
            <a:spAutoFit/>
          </a:bodyPr>
          <a:lstStyle/>
          <a:p>
            <a:r>
              <a:rPr lang="en-US" dirty="0" smtClean="0"/>
              <a:t>We are here now!</a:t>
            </a:r>
            <a:endParaRPr lang="en-US" dirty="0"/>
          </a:p>
        </p:txBody>
      </p:sp>
    </p:spTree>
    <p:extLst>
      <p:ext uri="{BB962C8B-B14F-4D97-AF65-F5344CB8AC3E}">
        <p14:creationId xmlns="" xmlns:p14="http://schemas.microsoft.com/office/powerpoint/2010/main" val="2502952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250" fill="hold"/>
                                        <p:tgtEl>
                                          <p:spTgt spid="11266"/>
                                        </p:tgtEl>
                                      </p:cBhvr>
                                      <p:by x="50000" y="50000"/>
                                    </p:animScale>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embl-hamburg.de/XFEL/images/brillianc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66800" y="457200"/>
            <a:ext cx="7275678" cy="6172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2728168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group.slac.stanford.edu/com/images/gallery/lab/slac_aerials_medRes-2.jpg"/>
          <p:cNvPicPr>
            <a:picLocks noChangeAspect="1" noChangeArrowheads="1"/>
          </p:cNvPicPr>
          <p:nvPr/>
        </p:nvPicPr>
        <p:blipFill>
          <a:blip r:embed="rId3" cstate="print"/>
          <a:srcRect/>
          <a:stretch>
            <a:fillRect/>
          </a:stretch>
        </p:blipFill>
        <p:spPr bwMode="auto">
          <a:xfrm>
            <a:off x="1" y="0"/>
            <a:ext cx="5181600" cy="7772400"/>
          </a:xfrm>
          <a:prstGeom prst="rect">
            <a:avLst/>
          </a:prstGeom>
          <a:noFill/>
        </p:spPr>
      </p:pic>
      <p:sp>
        <p:nvSpPr>
          <p:cNvPr id="6" name="TextBox 5"/>
          <p:cNvSpPr txBox="1"/>
          <p:nvPr/>
        </p:nvSpPr>
        <p:spPr>
          <a:xfrm>
            <a:off x="5257800" y="304800"/>
            <a:ext cx="3733800" cy="2862322"/>
          </a:xfrm>
          <a:prstGeom prst="rect">
            <a:avLst/>
          </a:prstGeom>
          <a:noFill/>
        </p:spPr>
        <p:txBody>
          <a:bodyPr wrap="square" rtlCol="0">
            <a:spAutoFit/>
          </a:bodyPr>
          <a:lstStyle/>
          <a:p>
            <a:pPr algn="ctr"/>
            <a:r>
              <a:rPr lang="en-US" sz="3600" dirty="0" smtClean="0">
                <a:solidFill>
                  <a:schemeClr val="bg1"/>
                </a:solidFill>
              </a:rPr>
              <a:t>X-ray Free Electron </a:t>
            </a:r>
            <a:r>
              <a:rPr lang="en-US" sz="3600" dirty="0" smtClean="0"/>
              <a:t>Lasers (XFEL’s) are revolutionary sources of X-ray radiation</a:t>
            </a:r>
            <a:endParaRPr lang="en-US" sz="3600" dirty="0"/>
          </a:p>
        </p:txBody>
      </p:sp>
      <p:sp>
        <p:nvSpPr>
          <p:cNvPr id="7" name="TextBox 6"/>
          <p:cNvSpPr txBox="1"/>
          <p:nvPr/>
        </p:nvSpPr>
        <p:spPr>
          <a:xfrm>
            <a:off x="5410200" y="3581400"/>
            <a:ext cx="3505200" cy="2862322"/>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rPr>
              <a:t>They are changing the way and the kind of X-ray based science we can do</a:t>
            </a:r>
            <a:endParaRPr lang="en-US" sz="3600" dirty="0">
              <a:effectLst>
                <a:outerShdw blurRad="38100" dist="38100" dir="2700000" algn="tl">
                  <a:srgbClr val="000000">
                    <a:alpha val="43137"/>
                  </a:srgbClr>
                </a:outerShdw>
              </a:effectLst>
            </a:endParaRPr>
          </a:p>
        </p:txBody>
      </p:sp>
      <p:sp>
        <p:nvSpPr>
          <p:cNvPr id="8" name="TextBox 7"/>
          <p:cNvSpPr txBox="1"/>
          <p:nvPr/>
        </p:nvSpPr>
        <p:spPr>
          <a:xfrm>
            <a:off x="228600" y="304800"/>
            <a:ext cx="3780779"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The Linear Coherent Light Source XFEL</a:t>
            </a:r>
            <a:endParaRPr lang="en-US" dirty="0">
              <a:effectLst>
                <a:outerShdw blurRad="38100" dist="38100" dir="2700000" algn="tl">
                  <a:srgbClr val="000000">
                    <a:alpha val="43137"/>
                  </a:srgbClr>
                </a:outerShdw>
              </a:effectLst>
            </a:endParaRPr>
          </a:p>
        </p:txBody>
      </p:sp>
      <p:sp>
        <p:nvSpPr>
          <p:cNvPr id="9" name="Rectangle 8"/>
          <p:cNvSpPr/>
          <p:nvPr/>
        </p:nvSpPr>
        <p:spPr>
          <a:xfrm>
            <a:off x="228600" y="6477000"/>
            <a:ext cx="4267200" cy="276999"/>
          </a:xfrm>
          <a:prstGeom prst="rect">
            <a:avLst/>
          </a:prstGeom>
        </p:spPr>
        <p:txBody>
          <a:bodyPr wrap="square">
            <a:spAutoFit/>
          </a:bodyPr>
          <a:lstStyle/>
          <a:p>
            <a:r>
              <a:rPr lang="en-US" sz="1200" dirty="0" smtClean="0">
                <a:solidFill>
                  <a:schemeClr val="bg1">
                    <a:lumMod val="75000"/>
                  </a:schemeClr>
                </a:solidFill>
                <a:effectLst>
                  <a:outerShdw blurRad="38100" dist="38100" dir="2700000" algn="tl">
                    <a:srgbClr val="000000">
                      <a:alpha val="43137"/>
                    </a:srgbClr>
                  </a:outerShdw>
                </a:effectLst>
              </a:rPr>
              <a:t>Photo courtesy of SLAC National Accelerator Laboratory</a:t>
            </a:r>
            <a:endParaRPr lang="en-US" sz="1200" dirty="0">
              <a:solidFill>
                <a:schemeClr val="bg1">
                  <a:lumMod val="75000"/>
                </a:schemeClr>
              </a:solidFill>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Autofit/>
          </a:bodyPr>
          <a:lstStyle/>
          <a:p>
            <a:pPr algn="just"/>
            <a:r>
              <a:rPr lang="en-US" sz="2000" dirty="0" smtClean="0">
                <a:effectLst>
                  <a:outerShdw blurRad="38100" dist="38100" dir="2700000" algn="tl">
                    <a:srgbClr val="000000">
                      <a:alpha val="43137"/>
                    </a:srgbClr>
                  </a:outerShdw>
                </a:effectLst>
              </a:rPr>
              <a:t>Moving </a:t>
            </a:r>
            <a:r>
              <a:rPr lang="en-US" sz="2000" baseline="0" dirty="0" smtClean="0">
                <a:effectLst>
                  <a:outerShdw blurRad="38100" dist="38100" dir="2700000" algn="tl">
                    <a:srgbClr val="000000">
                      <a:alpha val="43137"/>
                    </a:srgbClr>
                  </a:outerShdw>
                </a:effectLst>
              </a:rPr>
              <a:t>electrons can emit X-rays through several processes, in our case the emission (synchrotron</a:t>
            </a:r>
            <a:r>
              <a:rPr lang="en-US" sz="2000" dirty="0" smtClean="0">
                <a:effectLst>
                  <a:outerShdw blurRad="38100" dist="38100" dir="2700000" algn="tl">
                    <a:srgbClr val="000000">
                      <a:alpha val="43137"/>
                    </a:srgbClr>
                  </a:outerShdw>
                </a:effectLst>
              </a:rPr>
              <a:t> radiation)</a:t>
            </a:r>
            <a:r>
              <a:rPr lang="en-US" sz="2000" baseline="0" dirty="0" smtClean="0">
                <a:effectLst>
                  <a:outerShdw blurRad="38100" dist="38100" dir="2700000" algn="tl">
                    <a:srgbClr val="000000">
                      <a:alpha val="43137"/>
                    </a:srgbClr>
                  </a:outerShdw>
                </a:effectLst>
              </a:rPr>
              <a:t> is caused by changing</a:t>
            </a:r>
            <a:r>
              <a:rPr lang="en-US" sz="2000" dirty="0" smtClean="0">
                <a:effectLst>
                  <a:outerShdw blurRad="38100" dist="38100" dir="2700000" algn="tl">
                    <a:srgbClr val="000000">
                      <a:alpha val="43137"/>
                    </a:srgbClr>
                  </a:outerShdw>
                </a:effectLst>
              </a:rPr>
              <a:t> direction due to a magnetic field</a:t>
            </a:r>
            <a:endParaRPr lang="en-US" sz="2000" dirty="0">
              <a:effectLst>
                <a:outerShdw blurRad="38100" dist="38100" dir="2700000" algn="tl">
                  <a:srgbClr val="000000">
                    <a:alpha val="43137"/>
                  </a:srgbClr>
                </a:outerShdw>
              </a:effectLst>
            </a:endParaRPr>
          </a:p>
        </p:txBody>
      </p:sp>
      <p:pic>
        <p:nvPicPr>
          <p:cNvPr id="29698" name="Picture 2" descr="Synchrotron Image"/>
          <p:cNvPicPr>
            <a:picLocks noChangeAspect="1" noChangeArrowheads="1"/>
          </p:cNvPicPr>
          <p:nvPr/>
        </p:nvPicPr>
        <p:blipFill>
          <a:blip r:embed="rId2" cstate="print"/>
          <a:srcRect/>
          <a:stretch>
            <a:fillRect/>
          </a:stretch>
        </p:blipFill>
        <p:spPr bwMode="auto">
          <a:xfrm>
            <a:off x="1447800" y="1524000"/>
            <a:ext cx="5943600" cy="2703512"/>
          </a:xfrm>
          <a:prstGeom prst="rect">
            <a:avLst/>
          </a:prstGeom>
          <a:noFill/>
        </p:spPr>
      </p:pic>
      <p:sp>
        <p:nvSpPr>
          <p:cNvPr id="6" name="Rectangle 5"/>
          <p:cNvSpPr/>
          <p:nvPr/>
        </p:nvSpPr>
        <p:spPr>
          <a:xfrm>
            <a:off x="228600" y="4267200"/>
            <a:ext cx="8915400" cy="1938992"/>
          </a:xfrm>
          <a:prstGeom prst="rect">
            <a:avLst/>
          </a:prstGeom>
        </p:spPr>
        <p:txBody>
          <a:bodyPr wrap="square">
            <a:spAutoFit/>
          </a:bodyPr>
          <a:lstStyle/>
          <a:p>
            <a:r>
              <a:rPr lang="en-US" sz="2000" dirty="0" smtClean="0"/>
              <a:t>The force felt by a charged particle (an electron in this case) in a magnetic field is perpendicular to the direction of the field and to the direction of the particle's velocity. The net effect of this is to cause the particle to spiral around the direction of the field. Since circular motion represents acceleration (i.e., a change in velocity), electrons radiate photons (which include X-rays) of a characteristic energy, corresponding to the radius of the circle</a:t>
            </a:r>
            <a:endParaRPr lang="en-US" sz="2000" dirty="0"/>
          </a:p>
        </p:txBody>
      </p:sp>
      <p:sp>
        <p:nvSpPr>
          <p:cNvPr id="7" name="TextBox 6"/>
          <p:cNvSpPr txBox="1"/>
          <p:nvPr/>
        </p:nvSpPr>
        <p:spPr>
          <a:xfrm>
            <a:off x="6934200" y="6248400"/>
            <a:ext cx="1890967" cy="369332"/>
          </a:xfrm>
          <a:prstGeom prst="rect">
            <a:avLst/>
          </a:prstGeom>
          <a:noFill/>
        </p:spPr>
        <p:txBody>
          <a:bodyPr wrap="none" rtlCol="0">
            <a:spAutoFit/>
          </a:bodyPr>
          <a:lstStyle/>
          <a:p>
            <a:r>
              <a:rPr lang="en-US" dirty="0" smtClean="0">
                <a:solidFill>
                  <a:schemeClr val="bg1">
                    <a:lumMod val="85000"/>
                  </a:schemeClr>
                </a:solidFill>
              </a:rPr>
              <a:t>Image from NASA </a:t>
            </a:r>
            <a:endParaRPr lang="en-US" dirty="0">
              <a:solidFill>
                <a:schemeClr val="bg1">
                  <a:lumMod val="85000"/>
                </a:schemeClr>
              </a:solidFill>
            </a:endParaRP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95019"/>
            <a:ext cx="8229600" cy="2034382"/>
          </a:xfrm>
        </p:spPr>
        <p:txBody>
          <a:bodyPr/>
          <a:lstStyle/>
          <a:p>
            <a:endParaRPr lang="en-US" dirty="0"/>
          </a:p>
        </p:txBody>
      </p:sp>
      <p:pic>
        <p:nvPicPr>
          <p:cNvPr id="28674" name="Picture 2" descr="http://today.slac.stanford.edu/images/2008/lcls-cathode-lg.jpg"/>
          <p:cNvPicPr>
            <a:picLocks noChangeAspect="1" noChangeArrowheads="1"/>
          </p:cNvPicPr>
          <p:nvPr/>
        </p:nvPicPr>
        <p:blipFill>
          <a:blip r:embed="rId2" cstate="print"/>
          <a:srcRect/>
          <a:stretch>
            <a:fillRect/>
          </a:stretch>
        </p:blipFill>
        <p:spPr bwMode="auto">
          <a:xfrm>
            <a:off x="-1" y="0"/>
            <a:ext cx="9485477" cy="6858000"/>
          </a:xfrm>
          <a:prstGeom prst="rect">
            <a:avLst/>
          </a:prstGeom>
          <a:noFill/>
        </p:spPr>
      </p:pic>
      <p:sp>
        <p:nvSpPr>
          <p:cNvPr id="2" name="Title 1"/>
          <p:cNvSpPr>
            <a:spLocks noGrp="1"/>
          </p:cNvSpPr>
          <p:nvPr>
            <p:ph type="title"/>
          </p:nvPr>
        </p:nvSpPr>
        <p:spPr>
          <a:xfrm>
            <a:off x="304800" y="228600"/>
            <a:ext cx="9067800" cy="762000"/>
          </a:xfrm>
        </p:spPr>
        <p:txBody>
          <a:bodyPr>
            <a:normAutofit fontScale="90000"/>
          </a:bodyPr>
          <a:lstStyle/>
          <a:p>
            <a:r>
              <a:rPr lang="en-US" sz="2800" b="1" dirty="0" smtClean="0">
                <a:effectLst>
                  <a:outerShdw blurRad="38100" dist="38100" dir="2700000" algn="tl">
                    <a:srgbClr val="000000">
                      <a:alpha val="43137"/>
                    </a:srgbClr>
                  </a:outerShdw>
                </a:effectLst>
              </a:rPr>
              <a:t>The first part of an XFEL, the injector, is used to generate electrons</a:t>
            </a:r>
            <a:endParaRPr lang="en-US" sz="2800" b="1" dirty="0">
              <a:effectLst>
                <a:outerShdw blurRad="38100" dist="38100" dir="2700000" algn="tl">
                  <a:srgbClr val="000000">
                    <a:alpha val="43137"/>
                  </a:srgbClr>
                </a:outerShdw>
              </a:effectLst>
            </a:endParaRPr>
          </a:p>
        </p:txBody>
      </p:sp>
      <p:sp>
        <p:nvSpPr>
          <p:cNvPr id="5" name="TextBox 4"/>
          <p:cNvSpPr txBox="1"/>
          <p:nvPr/>
        </p:nvSpPr>
        <p:spPr>
          <a:xfrm rot="10800000" flipV="1">
            <a:off x="304800" y="4953000"/>
            <a:ext cx="8839200" cy="1569660"/>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In the LCLS case (an XFEL at Stanford) the injector cathode is a highly polished copper plate. A short burst of light from a drive laser hits the cathode's shiny surface and produces one electron for every 100,000 photons (image from of LCLS)</a:t>
            </a:r>
            <a:endParaRPr lang="en-US" sz="2400" b="1"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group.slac.stanford.edu/com/images/gallery/lab/slac_aerials_medRes-2.jpg"/>
          <p:cNvPicPr>
            <a:picLocks noChangeAspect="1" noChangeArrowheads="1"/>
          </p:cNvPicPr>
          <p:nvPr/>
        </p:nvPicPr>
        <p:blipFill>
          <a:blip r:embed="rId3" cstate="print"/>
          <a:srcRect/>
          <a:stretch>
            <a:fillRect/>
          </a:stretch>
        </p:blipFill>
        <p:spPr bwMode="auto">
          <a:xfrm>
            <a:off x="1" y="0"/>
            <a:ext cx="5181600" cy="7772400"/>
          </a:xfrm>
          <a:prstGeom prst="rect">
            <a:avLst/>
          </a:prstGeom>
          <a:noFill/>
        </p:spPr>
      </p:pic>
      <p:pic>
        <p:nvPicPr>
          <p:cNvPr id="5" name="Picture 2" descr="http://today.slac.stanford.edu/images/2008/lcls-cathode-lg.jpg"/>
          <p:cNvPicPr>
            <a:picLocks noChangeAspect="1" noChangeArrowheads="1"/>
          </p:cNvPicPr>
          <p:nvPr/>
        </p:nvPicPr>
        <p:blipFill>
          <a:blip r:embed="rId4" cstate="print"/>
          <a:srcRect/>
          <a:stretch>
            <a:fillRect/>
          </a:stretch>
        </p:blipFill>
        <p:spPr bwMode="auto">
          <a:xfrm>
            <a:off x="6858000" y="457200"/>
            <a:ext cx="1789276" cy="1293647"/>
          </a:xfrm>
          <a:prstGeom prst="rect">
            <a:avLst/>
          </a:prstGeom>
          <a:noFill/>
        </p:spPr>
      </p:pic>
      <p:cxnSp>
        <p:nvCxnSpPr>
          <p:cNvPr id="7" name="Straight Arrow Connector 6"/>
          <p:cNvCxnSpPr/>
          <p:nvPr/>
        </p:nvCxnSpPr>
        <p:spPr>
          <a:xfrm flipH="1">
            <a:off x="2514600" y="533400"/>
            <a:ext cx="2895600" cy="16002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304800"/>
            <a:ext cx="1149867"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Injector</a:t>
            </a:r>
            <a:endParaRPr lang="en-US" sz="2400" dirty="0">
              <a:effectLst>
                <a:outerShdw blurRad="38100" dist="38100" dir="2700000" algn="tl">
                  <a:srgbClr val="000000">
                    <a:alpha val="43137"/>
                  </a:srgbClr>
                </a:outerShdw>
              </a:effectLst>
            </a:endParaRPr>
          </a:p>
        </p:txBody>
      </p:sp>
      <p:sp>
        <p:nvSpPr>
          <p:cNvPr id="24" name="TextBox 23"/>
          <p:cNvSpPr txBox="1"/>
          <p:nvPr/>
        </p:nvSpPr>
        <p:spPr>
          <a:xfrm rot="717673">
            <a:off x="2209800" y="2362200"/>
            <a:ext cx="485402" cy="1200329"/>
          </a:xfrm>
          <a:prstGeom prst="rect">
            <a:avLst/>
          </a:prstGeom>
          <a:noFill/>
        </p:spPr>
        <p:txBody>
          <a:bodyPr wrap="square" rtlCol="0">
            <a:spAutoFit/>
          </a:bodyPr>
          <a:lstStyle/>
          <a:p>
            <a:r>
              <a:rPr lang="en-US" sz="7200" dirty="0" smtClean="0"/>
              <a:t>}</a:t>
            </a:r>
            <a:endParaRPr lang="en-US" sz="7200" dirty="0"/>
          </a:p>
        </p:txBody>
      </p:sp>
      <p:sp>
        <p:nvSpPr>
          <p:cNvPr id="26" name="TextBox 25"/>
          <p:cNvSpPr txBox="1"/>
          <p:nvPr/>
        </p:nvSpPr>
        <p:spPr>
          <a:xfrm>
            <a:off x="5638800" y="6248400"/>
            <a:ext cx="1477136" cy="307777"/>
          </a:xfrm>
          <a:prstGeom prst="rect">
            <a:avLst/>
          </a:prstGeom>
          <a:noFill/>
        </p:spPr>
        <p:txBody>
          <a:bodyPr wrap="none" rtlCol="0">
            <a:spAutoFit/>
          </a:bodyPr>
          <a:lstStyle/>
          <a:p>
            <a:r>
              <a:rPr lang="en-US" sz="1400" dirty="0" smtClean="0"/>
              <a:t>Not exact to scale</a:t>
            </a:r>
            <a:endParaRPr lang="en-US" sz="1400" dirty="0"/>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esrf.eu/files/live/sites/www/files/about/synchrotron-science/ESRF-03.jpg"/>
          <p:cNvPicPr>
            <a:picLocks noChangeAspect="1" noChangeArrowheads="1"/>
          </p:cNvPicPr>
          <p:nvPr/>
        </p:nvPicPr>
        <p:blipFill>
          <a:blip r:embed="rId2" cstate="print"/>
          <a:srcRect/>
          <a:stretch>
            <a:fillRect/>
          </a:stretch>
        </p:blipFill>
        <p:spPr bwMode="auto">
          <a:xfrm>
            <a:off x="-378282" y="-136526"/>
            <a:ext cx="10033457" cy="6994525"/>
          </a:xfrm>
          <a:prstGeom prst="rect">
            <a:avLst/>
          </a:prstGeom>
          <a:noFill/>
        </p:spPr>
      </p:pic>
      <p:sp>
        <p:nvSpPr>
          <p:cNvPr id="2" name="Title 1"/>
          <p:cNvSpPr>
            <a:spLocks noGrp="1"/>
          </p:cNvSpPr>
          <p:nvPr>
            <p:ph type="title"/>
          </p:nvPr>
        </p:nvSpPr>
        <p:spPr>
          <a:xfrm>
            <a:off x="304800" y="152400"/>
            <a:ext cx="8229600" cy="1143000"/>
          </a:xfrm>
        </p:spPr>
        <p:txBody>
          <a:bodyPr>
            <a:noAutofit/>
          </a:bodyPr>
          <a:lstStyle/>
          <a:p>
            <a:r>
              <a:rPr lang="en-US" sz="3200" dirty="0" smtClean="0">
                <a:effectLst>
                  <a:outerShdw blurRad="38100" dist="38100" dir="2700000" algn="tl">
                    <a:srgbClr val="000000">
                      <a:alpha val="43137"/>
                    </a:srgbClr>
                  </a:outerShdw>
                </a:effectLst>
              </a:rPr>
              <a:t>The electrons are accelerated by a radio frequency accelerator (a radio station!)</a:t>
            </a:r>
            <a:endParaRPr lang="en-US" sz="3200" dirty="0">
              <a:effectLst>
                <a:outerShdw blurRad="38100" dist="38100" dir="2700000" algn="tl">
                  <a:srgbClr val="000000">
                    <a:alpha val="43137"/>
                  </a:srgbClr>
                </a:outerShdw>
              </a:effectLst>
            </a:endParaRPr>
          </a:p>
        </p:txBody>
      </p:sp>
      <p:sp>
        <p:nvSpPr>
          <p:cNvPr id="5" name="TextBox 4"/>
          <p:cNvSpPr txBox="1"/>
          <p:nvPr/>
        </p:nvSpPr>
        <p:spPr>
          <a:xfrm>
            <a:off x="457200" y="6096000"/>
            <a:ext cx="631263" cy="369332"/>
          </a:xfrm>
          <a:prstGeom prst="rect">
            <a:avLst/>
          </a:prstGeom>
          <a:noFill/>
        </p:spPr>
        <p:txBody>
          <a:bodyPr wrap="none" rtlCol="0">
            <a:spAutoFit/>
          </a:bodyPr>
          <a:lstStyle/>
          <a:p>
            <a:r>
              <a:rPr lang="en-US" dirty="0" smtClean="0"/>
              <a:t>ESRF</a:t>
            </a:r>
            <a:endParaRPr lang="en-US" dirty="0"/>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group.slac.stanford.edu/com/images/gallery/lab/slac_aerials_medRes-2.jpg"/>
          <p:cNvPicPr>
            <a:picLocks noChangeAspect="1" noChangeArrowheads="1"/>
          </p:cNvPicPr>
          <p:nvPr/>
        </p:nvPicPr>
        <p:blipFill>
          <a:blip r:embed="rId3" cstate="print"/>
          <a:srcRect/>
          <a:stretch>
            <a:fillRect/>
          </a:stretch>
        </p:blipFill>
        <p:spPr bwMode="auto">
          <a:xfrm>
            <a:off x="1" y="0"/>
            <a:ext cx="5181600" cy="7772400"/>
          </a:xfrm>
          <a:prstGeom prst="rect">
            <a:avLst/>
          </a:prstGeom>
          <a:noFill/>
        </p:spPr>
      </p:pic>
      <p:pic>
        <p:nvPicPr>
          <p:cNvPr id="5" name="Picture 2" descr="http://today.slac.stanford.edu/images/2008/lcls-cathode-lg.jpg"/>
          <p:cNvPicPr>
            <a:picLocks noChangeAspect="1" noChangeArrowheads="1"/>
          </p:cNvPicPr>
          <p:nvPr/>
        </p:nvPicPr>
        <p:blipFill>
          <a:blip r:embed="rId4" cstate="print"/>
          <a:srcRect/>
          <a:stretch>
            <a:fillRect/>
          </a:stretch>
        </p:blipFill>
        <p:spPr bwMode="auto">
          <a:xfrm>
            <a:off x="6858000" y="457200"/>
            <a:ext cx="1789276" cy="1293647"/>
          </a:xfrm>
          <a:prstGeom prst="rect">
            <a:avLst/>
          </a:prstGeom>
          <a:noFill/>
        </p:spPr>
      </p:pic>
      <p:cxnSp>
        <p:nvCxnSpPr>
          <p:cNvPr id="7" name="Straight Arrow Connector 6"/>
          <p:cNvCxnSpPr/>
          <p:nvPr/>
        </p:nvCxnSpPr>
        <p:spPr>
          <a:xfrm flipH="1">
            <a:off x="2514600" y="533400"/>
            <a:ext cx="2895600" cy="16002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304800"/>
            <a:ext cx="1149867"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Injector</a:t>
            </a:r>
            <a:endParaRPr lang="en-US" sz="2400" dirty="0">
              <a:effectLst>
                <a:outerShdw blurRad="38100" dist="38100" dir="2700000" algn="tl">
                  <a:srgbClr val="000000">
                    <a:alpha val="43137"/>
                  </a:srgbClr>
                </a:outerShdw>
              </a:effectLst>
            </a:endParaRPr>
          </a:p>
        </p:txBody>
      </p:sp>
      <p:pic>
        <p:nvPicPr>
          <p:cNvPr id="6" name="Picture 2" descr="http://www.esrf.eu/files/live/sites/www/files/about/synchrotron-science/ESRF-03.jpg"/>
          <p:cNvPicPr>
            <a:picLocks noChangeAspect="1" noChangeArrowheads="1"/>
          </p:cNvPicPr>
          <p:nvPr/>
        </p:nvPicPr>
        <p:blipFill>
          <a:blip r:embed="rId5" cstate="print"/>
          <a:srcRect/>
          <a:stretch>
            <a:fillRect/>
          </a:stretch>
        </p:blipFill>
        <p:spPr bwMode="auto">
          <a:xfrm>
            <a:off x="6858000" y="1905000"/>
            <a:ext cx="1752600" cy="1221773"/>
          </a:xfrm>
          <a:prstGeom prst="rect">
            <a:avLst/>
          </a:prstGeom>
          <a:noFill/>
        </p:spPr>
      </p:pic>
      <p:cxnSp>
        <p:nvCxnSpPr>
          <p:cNvPr id="9" name="Straight Arrow Connector 8"/>
          <p:cNvCxnSpPr>
            <a:stCxn id="14" idx="1"/>
          </p:cNvCxnSpPr>
          <p:nvPr/>
        </p:nvCxnSpPr>
        <p:spPr>
          <a:xfrm flipH="1">
            <a:off x="2514600" y="2059633"/>
            <a:ext cx="2743200" cy="22636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57800" y="1828800"/>
            <a:ext cx="1615186"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Accelerator</a:t>
            </a:r>
            <a:endParaRPr lang="en-US" sz="2400" dirty="0">
              <a:effectLst>
                <a:outerShdw blurRad="38100" dist="38100" dir="2700000" algn="tl">
                  <a:srgbClr val="000000">
                    <a:alpha val="43137"/>
                  </a:srgbClr>
                </a:outerShdw>
              </a:effectLst>
            </a:endParaRPr>
          </a:p>
        </p:txBody>
      </p:sp>
      <p:sp>
        <p:nvSpPr>
          <p:cNvPr id="24" name="TextBox 23"/>
          <p:cNvSpPr txBox="1"/>
          <p:nvPr/>
        </p:nvSpPr>
        <p:spPr>
          <a:xfrm rot="717673">
            <a:off x="2209800" y="2362200"/>
            <a:ext cx="485402" cy="1200329"/>
          </a:xfrm>
          <a:prstGeom prst="rect">
            <a:avLst/>
          </a:prstGeom>
          <a:noFill/>
        </p:spPr>
        <p:txBody>
          <a:bodyPr wrap="square" rtlCol="0">
            <a:spAutoFit/>
          </a:bodyPr>
          <a:lstStyle/>
          <a:p>
            <a:r>
              <a:rPr lang="en-US" sz="7200" dirty="0" smtClean="0"/>
              <a:t>}</a:t>
            </a:r>
            <a:endParaRPr lang="en-US" sz="7200" dirty="0"/>
          </a:p>
        </p:txBody>
      </p:sp>
      <p:sp>
        <p:nvSpPr>
          <p:cNvPr id="26" name="TextBox 25"/>
          <p:cNvSpPr txBox="1"/>
          <p:nvPr/>
        </p:nvSpPr>
        <p:spPr>
          <a:xfrm>
            <a:off x="5638800" y="6248400"/>
            <a:ext cx="1477136" cy="307777"/>
          </a:xfrm>
          <a:prstGeom prst="rect">
            <a:avLst/>
          </a:prstGeom>
          <a:noFill/>
        </p:spPr>
        <p:txBody>
          <a:bodyPr wrap="none" rtlCol="0">
            <a:spAutoFit/>
          </a:bodyPr>
          <a:lstStyle/>
          <a:p>
            <a:r>
              <a:rPr lang="en-US" sz="1400" dirty="0" smtClean="0"/>
              <a:t>Not exact to scale</a:t>
            </a:r>
            <a:endParaRPr lang="en-US" sz="1400" dirty="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lcls.slac.stanford.edu/lcls_gallery/album1/hires/lcls_firstlight_hires-2.jpg"/>
          <p:cNvPicPr>
            <a:picLocks noChangeAspect="1" noChangeArrowheads="1"/>
          </p:cNvPicPr>
          <p:nvPr/>
        </p:nvPicPr>
        <p:blipFill>
          <a:blip r:embed="rId2" cstate="print"/>
          <a:srcRect/>
          <a:stretch>
            <a:fillRect/>
          </a:stretch>
        </p:blipFill>
        <p:spPr bwMode="auto">
          <a:xfrm>
            <a:off x="0" y="0"/>
            <a:ext cx="10291401" cy="6858000"/>
          </a:xfrm>
          <a:prstGeom prst="rect">
            <a:avLst/>
          </a:prstGeom>
          <a:noFill/>
        </p:spPr>
      </p:pic>
      <p:sp>
        <p:nvSpPr>
          <p:cNvPr id="3" name="Title 1"/>
          <p:cNvSpPr>
            <a:spLocks noGrp="1"/>
          </p:cNvSpPr>
          <p:nvPr>
            <p:ph type="title"/>
          </p:nvPr>
        </p:nvSpPr>
        <p:spPr>
          <a:xfrm>
            <a:off x="304800" y="152400"/>
            <a:ext cx="8229600" cy="1143000"/>
          </a:xfrm>
        </p:spPr>
        <p:txBody>
          <a:bodyPr>
            <a:noAutofit/>
          </a:bodyPr>
          <a:lstStyle/>
          <a:p>
            <a:r>
              <a:rPr lang="en-US" sz="3200" dirty="0" smtClean="0">
                <a:effectLst>
                  <a:outerShdw blurRad="38100" dist="38100" dir="2700000" algn="tl">
                    <a:srgbClr val="000000">
                      <a:alpha val="43137"/>
                    </a:srgbClr>
                  </a:outerShdw>
                </a:effectLst>
              </a:rPr>
              <a:t>They are steered by magnets</a:t>
            </a:r>
            <a:endParaRPr lang="en-US" sz="3200" dirty="0">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group.slac.stanford.edu/com/images/gallery/lab/slac_aerials_medRes-2.jpg"/>
          <p:cNvPicPr>
            <a:picLocks noChangeAspect="1" noChangeArrowheads="1"/>
          </p:cNvPicPr>
          <p:nvPr/>
        </p:nvPicPr>
        <p:blipFill>
          <a:blip r:embed="rId3" cstate="print"/>
          <a:srcRect/>
          <a:stretch>
            <a:fillRect/>
          </a:stretch>
        </p:blipFill>
        <p:spPr bwMode="auto">
          <a:xfrm>
            <a:off x="1" y="0"/>
            <a:ext cx="5181600" cy="7772400"/>
          </a:xfrm>
          <a:prstGeom prst="rect">
            <a:avLst/>
          </a:prstGeom>
          <a:noFill/>
        </p:spPr>
      </p:pic>
      <p:pic>
        <p:nvPicPr>
          <p:cNvPr id="5" name="Picture 2" descr="http://today.slac.stanford.edu/images/2008/lcls-cathode-lg.jpg"/>
          <p:cNvPicPr>
            <a:picLocks noChangeAspect="1" noChangeArrowheads="1"/>
          </p:cNvPicPr>
          <p:nvPr/>
        </p:nvPicPr>
        <p:blipFill>
          <a:blip r:embed="rId4" cstate="print"/>
          <a:srcRect/>
          <a:stretch>
            <a:fillRect/>
          </a:stretch>
        </p:blipFill>
        <p:spPr bwMode="auto">
          <a:xfrm>
            <a:off x="6858000" y="457200"/>
            <a:ext cx="1789276" cy="1293647"/>
          </a:xfrm>
          <a:prstGeom prst="rect">
            <a:avLst/>
          </a:prstGeom>
          <a:noFill/>
        </p:spPr>
      </p:pic>
      <p:cxnSp>
        <p:nvCxnSpPr>
          <p:cNvPr id="7" name="Straight Arrow Connector 6"/>
          <p:cNvCxnSpPr/>
          <p:nvPr/>
        </p:nvCxnSpPr>
        <p:spPr>
          <a:xfrm flipH="1">
            <a:off x="2514600" y="533400"/>
            <a:ext cx="2895600" cy="16002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304800"/>
            <a:ext cx="1149867"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Injector</a:t>
            </a:r>
            <a:endParaRPr lang="en-US" sz="2400" dirty="0">
              <a:effectLst>
                <a:outerShdw blurRad="38100" dist="38100" dir="2700000" algn="tl">
                  <a:srgbClr val="000000">
                    <a:alpha val="43137"/>
                  </a:srgbClr>
                </a:outerShdw>
              </a:effectLst>
            </a:endParaRPr>
          </a:p>
        </p:txBody>
      </p:sp>
      <p:pic>
        <p:nvPicPr>
          <p:cNvPr id="6" name="Picture 2" descr="http://www.esrf.eu/files/live/sites/www/files/about/synchrotron-science/ESRF-03.jpg"/>
          <p:cNvPicPr>
            <a:picLocks noChangeAspect="1" noChangeArrowheads="1"/>
          </p:cNvPicPr>
          <p:nvPr/>
        </p:nvPicPr>
        <p:blipFill>
          <a:blip r:embed="rId5" cstate="print"/>
          <a:srcRect/>
          <a:stretch>
            <a:fillRect/>
          </a:stretch>
        </p:blipFill>
        <p:spPr bwMode="auto">
          <a:xfrm>
            <a:off x="6858000" y="1905000"/>
            <a:ext cx="1752600" cy="1221773"/>
          </a:xfrm>
          <a:prstGeom prst="rect">
            <a:avLst/>
          </a:prstGeom>
          <a:noFill/>
        </p:spPr>
      </p:pic>
      <p:cxnSp>
        <p:nvCxnSpPr>
          <p:cNvPr id="9" name="Straight Arrow Connector 8"/>
          <p:cNvCxnSpPr>
            <a:stCxn id="14" idx="1"/>
          </p:cNvCxnSpPr>
          <p:nvPr/>
        </p:nvCxnSpPr>
        <p:spPr>
          <a:xfrm flipH="1">
            <a:off x="2514600" y="2059633"/>
            <a:ext cx="2743200" cy="22636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http://lcls.slac.stanford.edu/lcls_gallery/album1/hires/lcls_firstlight_hires-2.jpg"/>
          <p:cNvPicPr>
            <a:picLocks noChangeAspect="1" noChangeArrowheads="1"/>
          </p:cNvPicPr>
          <p:nvPr/>
        </p:nvPicPr>
        <p:blipFill>
          <a:blip r:embed="rId6" cstate="print"/>
          <a:srcRect/>
          <a:stretch>
            <a:fillRect/>
          </a:stretch>
        </p:blipFill>
        <p:spPr bwMode="auto">
          <a:xfrm>
            <a:off x="6858000" y="3352800"/>
            <a:ext cx="1833201" cy="1221611"/>
          </a:xfrm>
          <a:prstGeom prst="rect">
            <a:avLst/>
          </a:prstGeom>
          <a:noFill/>
        </p:spPr>
      </p:pic>
      <p:cxnSp>
        <p:nvCxnSpPr>
          <p:cNvPr id="11" name="Straight Arrow Connector 10"/>
          <p:cNvCxnSpPr/>
          <p:nvPr/>
        </p:nvCxnSpPr>
        <p:spPr>
          <a:xfrm flipH="1" flipV="1">
            <a:off x="2514600" y="2438400"/>
            <a:ext cx="2895600" cy="1066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57800" y="1828800"/>
            <a:ext cx="1615186"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Accelerator</a:t>
            </a:r>
            <a:endParaRPr lang="en-US" sz="2400" dirty="0">
              <a:effectLst>
                <a:outerShdw blurRad="38100" dist="38100" dir="2700000" algn="tl">
                  <a:srgbClr val="000000">
                    <a:alpha val="43137"/>
                  </a:srgbClr>
                </a:outerShdw>
              </a:effectLst>
            </a:endParaRPr>
          </a:p>
        </p:txBody>
      </p:sp>
      <p:sp>
        <p:nvSpPr>
          <p:cNvPr id="17" name="TextBox 16"/>
          <p:cNvSpPr txBox="1"/>
          <p:nvPr/>
        </p:nvSpPr>
        <p:spPr>
          <a:xfrm>
            <a:off x="5410200" y="3276600"/>
            <a:ext cx="1216872"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Steering</a:t>
            </a:r>
            <a:endParaRPr lang="en-US" sz="2400" dirty="0">
              <a:effectLst>
                <a:outerShdw blurRad="38100" dist="38100" dir="2700000" algn="tl">
                  <a:srgbClr val="000000">
                    <a:alpha val="43137"/>
                  </a:srgbClr>
                </a:outerShdw>
              </a:effectLst>
            </a:endParaRPr>
          </a:p>
        </p:txBody>
      </p:sp>
      <p:sp>
        <p:nvSpPr>
          <p:cNvPr id="26" name="TextBox 25"/>
          <p:cNvSpPr txBox="1"/>
          <p:nvPr/>
        </p:nvSpPr>
        <p:spPr>
          <a:xfrm>
            <a:off x="5638800" y="6248400"/>
            <a:ext cx="1477136" cy="307777"/>
          </a:xfrm>
          <a:prstGeom prst="rect">
            <a:avLst/>
          </a:prstGeom>
          <a:noFill/>
        </p:spPr>
        <p:txBody>
          <a:bodyPr wrap="none" rtlCol="0">
            <a:spAutoFit/>
          </a:bodyPr>
          <a:lstStyle/>
          <a:p>
            <a:r>
              <a:rPr lang="en-US" sz="1400" dirty="0" smtClean="0"/>
              <a:t>Not exact to scale</a:t>
            </a:r>
            <a:endParaRPr lang="en-US" sz="1400"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55588"/>
            <a:ext cx="8229600" cy="762000"/>
          </a:xfrm>
        </p:spPr>
        <p:txBody>
          <a:bodyPr/>
          <a:lstStyle/>
          <a:p>
            <a:r>
              <a:rPr lang="en-US" altLang="en-US" sz="2800" dirty="0">
                <a:solidFill>
                  <a:srgbClr val="00B0F0"/>
                </a:solidFill>
                <a:effectLst>
                  <a:outerShdw blurRad="38100" dist="38100" dir="2700000" algn="tl">
                    <a:srgbClr val="000000">
                      <a:alpha val="43137"/>
                    </a:srgbClr>
                  </a:outerShdw>
                </a:effectLst>
              </a:rPr>
              <a:t>Generation </a:t>
            </a:r>
            <a:r>
              <a:rPr lang="en-US" altLang="en-US" sz="2800" dirty="0" smtClean="0">
                <a:solidFill>
                  <a:srgbClr val="00B0F0"/>
                </a:solidFill>
                <a:effectLst>
                  <a:outerShdw blurRad="38100" dist="38100" dir="2700000" algn="tl">
                    <a:srgbClr val="000000">
                      <a:alpha val="43137"/>
                    </a:srgbClr>
                  </a:outerShdw>
                </a:effectLst>
              </a:rPr>
              <a:t>of X-rays in </a:t>
            </a:r>
            <a:r>
              <a:rPr lang="en-US" altLang="en-US" sz="2800" dirty="0">
                <a:solidFill>
                  <a:srgbClr val="00B0F0"/>
                </a:solidFill>
                <a:effectLst>
                  <a:outerShdw blurRad="38100" dist="38100" dir="2700000" algn="tl">
                    <a:srgbClr val="000000">
                      <a:alpha val="43137"/>
                    </a:srgbClr>
                  </a:outerShdw>
                </a:effectLst>
              </a:rPr>
              <a:t>the laboratory</a:t>
            </a:r>
          </a:p>
        </p:txBody>
      </p:sp>
      <p:pic>
        <p:nvPicPr>
          <p:cNvPr id="10243" name="Picture 3" descr="cu_spectrum"/>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5300" y="1400175"/>
            <a:ext cx="4229100" cy="4808538"/>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0244" name="Group 4"/>
          <p:cNvGraphicFramePr>
            <a:graphicFrameLocks noGrp="1"/>
          </p:cNvGraphicFramePr>
          <p:nvPr/>
        </p:nvGraphicFramePr>
        <p:xfrm>
          <a:off x="5238750" y="2216150"/>
          <a:ext cx="2990850" cy="2194560"/>
        </p:xfrm>
        <a:graphic>
          <a:graphicData uri="http://schemas.openxmlformats.org/drawingml/2006/table">
            <a:tbl>
              <a:tblPr/>
              <a:tblGrid>
                <a:gridCol w="1095375"/>
                <a:gridCol w="1895475"/>
              </a:tblGrid>
              <a:tr h="327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Element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K</a:t>
                      </a:r>
                      <a:r>
                        <a:rPr kumimoji="0" lang="en-US" altLang="en-US" sz="1800" b="0" i="0" u="none" strike="noStrike" cap="none" normalizeH="0" baseline="0" smtClean="0">
                          <a:ln>
                            <a:noFill/>
                          </a:ln>
                          <a:solidFill>
                            <a:schemeClr val="tx1"/>
                          </a:solidFill>
                          <a:effectLst/>
                          <a:latin typeface="Symbol" panose="05050102010706020507" pitchFamily="18" charset="2"/>
                        </a:rPr>
                        <a:t>a</a:t>
                      </a:r>
                      <a:r>
                        <a:rPr kumimoji="0" lang="en-US" altLang="en-US" sz="1800" b="0" i="0" u="none" strike="noStrike" cap="none" normalizeH="0" baseline="0" smtClean="0">
                          <a:ln>
                            <a:noFill/>
                          </a:ln>
                          <a:solidFill>
                            <a:schemeClr val="tx1"/>
                          </a:solidFill>
                          <a:effectLst/>
                          <a:latin typeface="Arial" panose="020B0604020202020204" pitchFamily="34" charset="0"/>
                        </a:rPr>
                        <a:t> wavelength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Mo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0.7107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Cu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1.5418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1.7902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1.9373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Cr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2.2909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3737588695"/>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accelerated electrons run</a:t>
            </a:r>
            <a:r>
              <a:rPr lang="en-US" baseline="0" dirty="0" smtClean="0"/>
              <a:t> through </a:t>
            </a:r>
            <a:r>
              <a:rPr lang="en-US" baseline="0" dirty="0" err="1" smtClean="0"/>
              <a:t>undulators</a:t>
            </a:r>
            <a:endParaRPr lang="en-US" dirty="0"/>
          </a:p>
        </p:txBody>
      </p:sp>
      <p:pic>
        <p:nvPicPr>
          <p:cNvPr id="26626" name="Picture 2" descr="http://lcls.slac.stanford.edu/lcls_gallery/album1/hires/lcls_ren_undulator_style.jpg"/>
          <p:cNvPicPr>
            <a:picLocks noChangeAspect="1" noChangeArrowheads="1"/>
          </p:cNvPicPr>
          <p:nvPr/>
        </p:nvPicPr>
        <p:blipFill>
          <a:blip r:embed="rId2" cstate="print"/>
          <a:srcRect/>
          <a:stretch>
            <a:fillRect/>
          </a:stretch>
        </p:blipFill>
        <p:spPr bwMode="auto">
          <a:xfrm>
            <a:off x="0" y="0"/>
            <a:ext cx="10291401" cy="6858000"/>
          </a:xfrm>
          <a:prstGeom prst="rect">
            <a:avLst/>
          </a:prstGeom>
          <a:noFill/>
        </p:spPr>
      </p:pic>
      <p:sp>
        <p:nvSpPr>
          <p:cNvPr id="4" name="Title 1"/>
          <p:cNvSpPr txBox="1">
            <a:spLocks/>
          </p:cNvSpPr>
          <p:nvPr/>
        </p:nvSpPr>
        <p:spPr>
          <a:xfrm>
            <a:off x="1447800" y="2286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And go through an </a:t>
            </a:r>
            <a:r>
              <a:rPr kumimoji="0" lang="en-US" sz="3200" b="0" i="0" u="none" strike="noStrike" kern="1200" cap="none" spc="0" normalizeH="0" baseline="0" noProof="0" dirty="0" err="1" smtClean="0">
                <a:ln>
                  <a:noFill/>
                </a:ln>
                <a:effectLst>
                  <a:outerShdw blurRad="38100" dist="38100" dir="2700000" algn="tl">
                    <a:srgbClr val="000000">
                      <a:alpha val="43137"/>
                    </a:srgbClr>
                  </a:outerShdw>
                </a:effectLst>
                <a:uLnTx/>
                <a:uFillTx/>
                <a:latin typeface="+mj-lt"/>
                <a:ea typeface="+mj-ea"/>
                <a:cs typeface="+mj-cs"/>
              </a:rPr>
              <a:t>undulater</a:t>
            </a:r>
            <a:r>
              <a:rPr kumimoji="0" lang="en-US"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 a series of alternating pole magnets</a:t>
            </a:r>
            <a:endParaRPr kumimoji="0" lang="en-US" sz="3200" b="0"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5" name="TextBox 4"/>
          <p:cNvSpPr txBox="1"/>
          <p:nvPr/>
        </p:nvSpPr>
        <p:spPr>
          <a:xfrm>
            <a:off x="1143000" y="6248400"/>
            <a:ext cx="2964722" cy="369332"/>
          </a:xfrm>
          <a:prstGeom prst="rect">
            <a:avLst/>
          </a:prstGeom>
          <a:noFill/>
        </p:spPr>
        <p:txBody>
          <a:bodyPr wrap="none" rtlCol="0">
            <a:spAutoFit/>
          </a:bodyPr>
          <a:lstStyle/>
          <a:p>
            <a:r>
              <a:rPr lang="en-US" dirty="0" smtClean="0">
                <a:solidFill>
                  <a:schemeClr val="bg1"/>
                </a:solidFill>
              </a:rPr>
              <a:t>Image by Greg Stewart, SLAC</a:t>
            </a:r>
            <a:endParaRPr lang="en-US"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lcls.slac.stanford.edu/lcls_gallery/album1/hires/lcls_firstlight_hires-7.jpg"/>
          <p:cNvPicPr>
            <a:picLocks noChangeAspect="1" noChangeArrowheads="1"/>
          </p:cNvPicPr>
          <p:nvPr/>
        </p:nvPicPr>
        <p:blipFill>
          <a:blip r:embed="rId2" cstate="print"/>
          <a:srcRect/>
          <a:stretch>
            <a:fillRect/>
          </a:stretch>
        </p:blipFill>
        <p:spPr bwMode="auto">
          <a:xfrm>
            <a:off x="-1147401" y="0"/>
            <a:ext cx="10291401" cy="6858000"/>
          </a:xfrm>
          <a:prstGeom prst="rect">
            <a:avLst/>
          </a:prstGeom>
          <a:noFill/>
        </p:spPr>
      </p:pic>
      <p:sp>
        <p:nvSpPr>
          <p:cNvPr id="3" name="TextBox 2"/>
          <p:cNvSpPr txBox="1"/>
          <p:nvPr/>
        </p:nvSpPr>
        <p:spPr>
          <a:xfrm>
            <a:off x="381000" y="6096000"/>
            <a:ext cx="606961" cy="369332"/>
          </a:xfrm>
          <a:prstGeom prst="rect">
            <a:avLst/>
          </a:prstGeom>
          <a:noFill/>
        </p:spPr>
        <p:txBody>
          <a:bodyPr wrap="none" rtlCol="0">
            <a:spAutoFit/>
          </a:bodyPr>
          <a:lstStyle/>
          <a:p>
            <a:r>
              <a:rPr lang="en-US" dirty="0" smtClean="0"/>
              <a:t>LCLS</a:t>
            </a:r>
            <a:endParaRPr lang="en-US" dirty="0"/>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group.slac.stanford.edu/com/images/gallery/lab/slac_aerials_medRes-2.jpg"/>
          <p:cNvPicPr>
            <a:picLocks noChangeAspect="1" noChangeArrowheads="1"/>
          </p:cNvPicPr>
          <p:nvPr/>
        </p:nvPicPr>
        <p:blipFill>
          <a:blip r:embed="rId3" cstate="print"/>
          <a:srcRect/>
          <a:stretch>
            <a:fillRect/>
          </a:stretch>
        </p:blipFill>
        <p:spPr bwMode="auto">
          <a:xfrm>
            <a:off x="1" y="0"/>
            <a:ext cx="5181600" cy="7772400"/>
          </a:xfrm>
          <a:prstGeom prst="rect">
            <a:avLst/>
          </a:prstGeom>
          <a:noFill/>
        </p:spPr>
      </p:pic>
      <p:pic>
        <p:nvPicPr>
          <p:cNvPr id="5" name="Picture 2" descr="http://today.slac.stanford.edu/images/2008/lcls-cathode-lg.jpg"/>
          <p:cNvPicPr>
            <a:picLocks noChangeAspect="1" noChangeArrowheads="1"/>
          </p:cNvPicPr>
          <p:nvPr/>
        </p:nvPicPr>
        <p:blipFill>
          <a:blip r:embed="rId4" cstate="print"/>
          <a:srcRect/>
          <a:stretch>
            <a:fillRect/>
          </a:stretch>
        </p:blipFill>
        <p:spPr bwMode="auto">
          <a:xfrm>
            <a:off x="6858000" y="457200"/>
            <a:ext cx="1789276" cy="1293647"/>
          </a:xfrm>
          <a:prstGeom prst="rect">
            <a:avLst/>
          </a:prstGeom>
          <a:noFill/>
        </p:spPr>
      </p:pic>
      <p:cxnSp>
        <p:nvCxnSpPr>
          <p:cNvPr id="7" name="Straight Arrow Connector 6"/>
          <p:cNvCxnSpPr/>
          <p:nvPr/>
        </p:nvCxnSpPr>
        <p:spPr>
          <a:xfrm flipH="1">
            <a:off x="2514600" y="533400"/>
            <a:ext cx="2895600" cy="16002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304800"/>
            <a:ext cx="1149867"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Injector</a:t>
            </a:r>
            <a:endParaRPr lang="en-US" sz="2400" dirty="0">
              <a:effectLst>
                <a:outerShdw blurRad="38100" dist="38100" dir="2700000" algn="tl">
                  <a:srgbClr val="000000">
                    <a:alpha val="43137"/>
                  </a:srgbClr>
                </a:outerShdw>
              </a:effectLst>
            </a:endParaRPr>
          </a:p>
        </p:txBody>
      </p:sp>
      <p:pic>
        <p:nvPicPr>
          <p:cNvPr id="6" name="Picture 2" descr="http://www.esrf.eu/files/live/sites/www/files/about/synchrotron-science/ESRF-03.jpg"/>
          <p:cNvPicPr>
            <a:picLocks noChangeAspect="1" noChangeArrowheads="1"/>
          </p:cNvPicPr>
          <p:nvPr/>
        </p:nvPicPr>
        <p:blipFill>
          <a:blip r:embed="rId5" cstate="print"/>
          <a:srcRect/>
          <a:stretch>
            <a:fillRect/>
          </a:stretch>
        </p:blipFill>
        <p:spPr bwMode="auto">
          <a:xfrm>
            <a:off x="6858000" y="1905000"/>
            <a:ext cx="1752600" cy="1221773"/>
          </a:xfrm>
          <a:prstGeom prst="rect">
            <a:avLst/>
          </a:prstGeom>
          <a:noFill/>
        </p:spPr>
      </p:pic>
      <p:cxnSp>
        <p:nvCxnSpPr>
          <p:cNvPr id="9" name="Straight Arrow Connector 8"/>
          <p:cNvCxnSpPr>
            <a:stCxn id="14" idx="1"/>
          </p:cNvCxnSpPr>
          <p:nvPr/>
        </p:nvCxnSpPr>
        <p:spPr>
          <a:xfrm flipH="1">
            <a:off x="2514600" y="2059633"/>
            <a:ext cx="2743200" cy="22636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http://lcls.slac.stanford.edu/lcls_gallery/album1/hires/lcls_firstlight_hires-2.jpg"/>
          <p:cNvPicPr>
            <a:picLocks noChangeAspect="1" noChangeArrowheads="1"/>
          </p:cNvPicPr>
          <p:nvPr/>
        </p:nvPicPr>
        <p:blipFill>
          <a:blip r:embed="rId6" cstate="print"/>
          <a:srcRect/>
          <a:stretch>
            <a:fillRect/>
          </a:stretch>
        </p:blipFill>
        <p:spPr bwMode="auto">
          <a:xfrm>
            <a:off x="6858000" y="3352800"/>
            <a:ext cx="1833201" cy="1221611"/>
          </a:xfrm>
          <a:prstGeom prst="rect">
            <a:avLst/>
          </a:prstGeom>
          <a:noFill/>
        </p:spPr>
      </p:pic>
      <p:cxnSp>
        <p:nvCxnSpPr>
          <p:cNvPr id="11" name="Straight Arrow Connector 10"/>
          <p:cNvCxnSpPr/>
          <p:nvPr/>
        </p:nvCxnSpPr>
        <p:spPr>
          <a:xfrm flipH="1" flipV="1">
            <a:off x="2514600" y="2438400"/>
            <a:ext cx="2895600" cy="1066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http://lcls.slac.stanford.edu/lcls_gallery/album1/hires/lcls_firstlight_hires-7.jpg"/>
          <p:cNvPicPr>
            <a:picLocks noChangeAspect="1" noChangeArrowheads="1"/>
          </p:cNvPicPr>
          <p:nvPr/>
        </p:nvPicPr>
        <p:blipFill>
          <a:blip r:embed="rId7" cstate="print"/>
          <a:srcRect/>
          <a:stretch>
            <a:fillRect/>
          </a:stretch>
        </p:blipFill>
        <p:spPr bwMode="auto">
          <a:xfrm>
            <a:off x="6858000" y="4800600"/>
            <a:ext cx="1829582" cy="1219199"/>
          </a:xfrm>
          <a:prstGeom prst="rect">
            <a:avLst/>
          </a:prstGeom>
          <a:noFill/>
        </p:spPr>
      </p:pic>
      <p:sp>
        <p:nvSpPr>
          <p:cNvPr id="14" name="TextBox 13"/>
          <p:cNvSpPr txBox="1"/>
          <p:nvPr/>
        </p:nvSpPr>
        <p:spPr>
          <a:xfrm>
            <a:off x="5257800" y="1828800"/>
            <a:ext cx="1615186"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Accelerator</a:t>
            </a:r>
            <a:endParaRPr lang="en-US" sz="2400" dirty="0">
              <a:effectLst>
                <a:outerShdw blurRad="38100" dist="38100" dir="2700000" algn="tl">
                  <a:srgbClr val="000000">
                    <a:alpha val="43137"/>
                  </a:srgbClr>
                </a:outerShdw>
              </a:effectLst>
            </a:endParaRPr>
          </a:p>
        </p:txBody>
      </p:sp>
      <p:sp>
        <p:nvSpPr>
          <p:cNvPr id="17" name="TextBox 16"/>
          <p:cNvSpPr txBox="1"/>
          <p:nvPr/>
        </p:nvSpPr>
        <p:spPr>
          <a:xfrm>
            <a:off x="5410200" y="3276600"/>
            <a:ext cx="1216872"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Steering</a:t>
            </a:r>
            <a:endParaRPr lang="en-US" sz="2400" dirty="0">
              <a:effectLst>
                <a:outerShdw blurRad="38100" dist="38100" dir="2700000" algn="tl">
                  <a:srgbClr val="000000">
                    <a:alpha val="43137"/>
                  </a:srgbClr>
                </a:outerShdw>
              </a:effectLst>
            </a:endParaRPr>
          </a:p>
        </p:txBody>
      </p:sp>
      <p:sp>
        <p:nvSpPr>
          <p:cNvPr id="21" name="TextBox 20"/>
          <p:cNvSpPr txBox="1"/>
          <p:nvPr/>
        </p:nvSpPr>
        <p:spPr>
          <a:xfrm>
            <a:off x="5410200" y="4800600"/>
            <a:ext cx="1451551" cy="461665"/>
          </a:xfrm>
          <a:prstGeom prst="rect">
            <a:avLst/>
          </a:prstGeom>
          <a:noFill/>
        </p:spPr>
        <p:txBody>
          <a:bodyPr wrap="none" rtlCol="0">
            <a:spAutoFit/>
          </a:bodyPr>
          <a:lstStyle/>
          <a:p>
            <a:r>
              <a:rPr lang="en-US" sz="2400" dirty="0" err="1" smtClean="0">
                <a:effectLst>
                  <a:outerShdw blurRad="38100" dist="38100" dir="2700000" algn="tl">
                    <a:srgbClr val="000000">
                      <a:alpha val="43137"/>
                    </a:srgbClr>
                  </a:outerShdw>
                </a:effectLst>
              </a:rPr>
              <a:t>Undulator</a:t>
            </a:r>
            <a:endParaRPr lang="en-US" sz="2400" dirty="0">
              <a:effectLst>
                <a:outerShdw blurRad="38100" dist="38100" dir="2700000" algn="tl">
                  <a:srgbClr val="000000">
                    <a:alpha val="43137"/>
                  </a:srgbClr>
                </a:outerShdw>
              </a:effectLst>
            </a:endParaRPr>
          </a:p>
        </p:txBody>
      </p:sp>
      <p:cxnSp>
        <p:nvCxnSpPr>
          <p:cNvPr id="22" name="Straight Arrow Connector 21"/>
          <p:cNvCxnSpPr/>
          <p:nvPr/>
        </p:nvCxnSpPr>
        <p:spPr>
          <a:xfrm flipH="1" flipV="1">
            <a:off x="2667000" y="3124200"/>
            <a:ext cx="2743200" cy="1905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717673">
            <a:off x="2209800" y="2362200"/>
            <a:ext cx="485402" cy="1200329"/>
          </a:xfrm>
          <a:prstGeom prst="rect">
            <a:avLst/>
          </a:prstGeom>
          <a:noFill/>
        </p:spPr>
        <p:txBody>
          <a:bodyPr wrap="square" rtlCol="0">
            <a:spAutoFit/>
          </a:bodyPr>
          <a:lstStyle/>
          <a:p>
            <a:r>
              <a:rPr lang="en-US" sz="7200" dirty="0" smtClean="0"/>
              <a:t>}</a:t>
            </a:r>
            <a:endParaRPr lang="en-US" sz="7200" dirty="0"/>
          </a:p>
        </p:txBody>
      </p:sp>
      <p:sp>
        <p:nvSpPr>
          <p:cNvPr id="26" name="TextBox 25"/>
          <p:cNvSpPr txBox="1"/>
          <p:nvPr/>
        </p:nvSpPr>
        <p:spPr>
          <a:xfrm>
            <a:off x="5638800" y="6248400"/>
            <a:ext cx="1477136" cy="307777"/>
          </a:xfrm>
          <a:prstGeom prst="rect">
            <a:avLst/>
          </a:prstGeom>
          <a:noFill/>
        </p:spPr>
        <p:txBody>
          <a:bodyPr wrap="none" rtlCol="0">
            <a:spAutoFit/>
          </a:bodyPr>
          <a:lstStyle/>
          <a:p>
            <a:r>
              <a:rPr lang="en-US" sz="1400" dirty="0" smtClean="0"/>
              <a:t>Not exact to scale</a:t>
            </a:r>
            <a:endParaRPr lang="en-US" sz="1400" dirty="0"/>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www.psi.ch/swissfel/ResearchEN/XFEL_theory_fig.jpg">
            <a:hlinkClick r:id="rId2"/>
          </p:cNvPr>
          <p:cNvPicPr>
            <a:picLocks noChangeAspect="1" noChangeArrowheads="1"/>
          </p:cNvPicPr>
          <p:nvPr/>
        </p:nvPicPr>
        <p:blipFill>
          <a:blip r:embed="rId3" cstate="print"/>
          <a:srcRect/>
          <a:stretch>
            <a:fillRect/>
          </a:stretch>
        </p:blipFill>
        <p:spPr bwMode="auto">
          <a:xfrm>
            <a:off x="304800" y="685799"/>
            <a:ext cx="8077200" cy="6066077"/>
          </a:xfrm>
          <a:prstGeom prst="rect">
            <a:avLst/>
          </a:prstGeom>
          <a:noFill/>
        </p:spPr>
      </p:pic>
      <p:sp>
        <p:nvSpPr>
          <p:cNvPr id="6" name="TextBox 5"/>
          <p:cNvSpPr txBox="1"/>
          <p:nvPr/>
        </p:nvSpPr>
        <p:spPr>
          <a:xfrm>
            <a:off x="7620000" y="6248400"/>
            <a:ext cx="1265411" cy="369332"/>
          </a:xfrm>
          <a:prstGeom prst="rect">
            <a:avLst/>
          </a:prstGeom>
          <a:noFill/>
        </p:spPr>
        <p:txBody>
          <a:bodyPr wrap="none" rtlCol="0">
            <a:spAutoFit/>
          </a:bodyPr>
          <a:lstStyle/>
          <a:p>
            <a:r>
              <a:rPr lang="en-US" dirty="0" smtClean="0"/>
              <a:t>www.psi.ch</a:t>
            </a:r>
            <a:endParaRPr lang="en-US" dirty="0"/>
          </a:p>
        </p:txBody>
      </p:sp>
      <p:sp>
        <p:nvSpPr>
          <p:cNvPr id="2" name="Title 1"/>
          <p:cNvSpPr>
            <a:spLocks noGrp="1"/>
          </p:cNvSpPr>
          <p:nvPr>
            <p:ph type="title"/>
          </p:nvPr>
        </p:nvSpPr>
        <p:spPr/>
        <p:txBody>
          <a:bodyPr>
            <a:normAutofit/>
          </a:bodyPr>
          <a:lstStyle/>
          <a:p>
            <a:r>
              <a:rPr lang="en-US" sz="3200" dirty="0" smtClean="0">
                <a:solidFill>
                  <a:schemeClr val="bg1"/>
                </a:solidFill>
                <a:effectLst>
                  <a:outerShdw blurRad="38100" dist="38100" dir="2700000" algn="tl">
                    <a:srgbClr val="000000">
                      <a:alpha val="43137"/>
                    </a:srgbClr>
                  </a:outerShdw>
                </a:effectLst>
              </a:rPr>
              <a:t>Relativistic effects combine</a:t>
            </a:r>
            <a:r>
              <a:rPr lang="en-US" sz="3200" baseline="0" dirty="0" smtClean="0">
                <a:solidFill>
                  <a:schemeClr val="bg1"/>
                </a:solidFill>
                <a:effectLst>
                  <a:outerShdw blurRad="38100" dist="38100" dir="2700000" algn="tl">
                    <a:srgbClr val="000000">
                      <a:alpha val="43137"/>
                    </a:srgbClr>
                  </a:outerShdw>
                </a:effectLst>
              </a:rPr>
              <a:t> to produce bunches of correlated electrons</a:t>
            </a:r>
            <a:endParaRPr lang="en-US" sz="3200" dirty="0">
              <a:solidFill>
                <a:schemeClr val="bg1"/>
              </a:solidFill>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mbl-hamburg.de/XFEL/images/radiation_damage.png"/>
          <p:cNvPicPr>
            <a:picLocks noChangeAspect="1" noChangeArrowheads="1"/>
          </p:cNvPicPr>
          <p:nvPr/>
        </p:nvPicPr>
        <p:blipFill>
          <a:blip r:embed="rId2" cstate="print"/>
          <a:srcRect/>
          <a:stretch>
            <a:fillRect/>
          </a:stretch>
        </p:blipFill>
        <p:spPr bwMode="auto">
          <a:xfrm>
            <a:off x="-48530" y="1828799"/>
            <a:ext cx="9344298" cy="3753293"/>
          </a:xfrm>
          <a:prstGeom prst="rect">
            <a:avLst/>
          </a:prstGeom>
          <a:noFill/>
        </p:spPr>
      </p:pic>
      <p:sp>
        <p:nvSpPr>
          <p:cNvPr id="2" name="Title 1"/>
          <p:cNvSpPr>
            <a:spLocks noGrp="1"/>
          </p:cNvSpPr>
          <p:nvPr>
            <p:ph type="title"/>
          </p:nvPr>
        </p:nvSpPr>
        <p:spPr/>
        <p:txBody>
          <a:bodyPr>
            <a:normAutofit/>
          </a:bodyPr>
          <a:lstStyle/>
          <a:p>
            <a:r>
              <a:rPr lang="en-US" sz="3200" dirty="0" smtClean="0"/>
              <a:t>This results in intense but short pulses of X-rays</a:t>
            </a:r>
            <a:endParaRPr lang="en-US" sz="3200" dirty="0"/>
          </a:p>
        </p:txBody>
      </p:sp>
      <p:sp>
        <p:nvSpPr>
          <p:cNvPr id="5" name="Rectangle 4"/>
          <p:cNvSpPr/>
          <p:nvPr/>
        </p:nvSpPr>
        <p:spPr>
          <a:xfrm>
            <a:off x="-228600" y="5105400"/>
            <a:ext cx="9677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28600" y="4191000"/>
            <a:ext cx="582404" cy="369332"/>
          </a:xfrm>
          <a:prstGeom prst="rect">
            <a:avLst/>
          </a:prstGeom>
          <a:noFill/>
        </p:spPr>
        <p:txBody>
          <a:bodyPr wrap="none" rtlCol="0">
            <a:spAutoFit/>
          </a:bodyPr>
          <a:lstStyle/>
          <a:p>
            <a:r>
              <a:rPr lang="en-US" dirty="0" smtClean="0"/>
              <a:t>-2 </a:t>
            </a:r>
            <a:r>
              <a:rPr lang="en-US" dirty="0" err="1" smtClean="0"/>
              <a:t>fs</a:t>
            </a:r>
            <a:endParaRPr lang="en-US" dirty="0"/>
          </a:p>
        </p:txBody>
      </p:sp>
      <p:sp>
        <p:nvSpPr>
          <p:cNvPr id="8" name="TextBox 7"/>
          <p:cNvSpPr txBox="1"/>
          <p:nvPr/>
        </p:nvSpPr>
        <p:spPr>
          <a:xfrm>
            <a:off x="1371600" y="4191000"/>
            <a:ext cx="511871" cy="369332"/>
          </a:xfrm>
          <a:prstGeom prst="rect">
            <a:avLst/>
          </a:prstGeom>
          <a:noFill/>
        </p:spPr>
        <p:txBody>
          <a:bodyPr wrap="none" rtlCol="0">
            <a:spAutoFit/>
          </a:bodyPr>
          <a:lstStyle/>
          <a:p>
            <a:r>
              <a:rPr lang="en-US" dirty="0" smtClean="0"/>
              <a:t>2 </a:t>
            </a:r>
            <a:r>
              <a:rPr lang="en-US" dirty="0" err="1" smtClean="0"/>
              <a:t>fs</a:t>
            </a:r>
            <a:endParaRPr lang="en-US" dirty="0"/>
          </a:p>
        </p:txBody>
      </p:sp>
      <p:sp>
        <p:nvSpPr>
          <p:cNvPr id="9" name="TextBox 8"/>
          <p:cNvSpPr txBox="1"/>
          <p:nvPr/>
        </p:nvSpPr>
        <p:spPr>
          <a:xfrm>
            <a:off x="2514600" y="4191000"/>
            <a:ext cx="511871" cy="369332"/>
          </a:xfrm>
          <a:prstGeom prst="rect">
            <a:avLst/>
          </a:prstGeom>
          <a:noFill/>
        </p:spPr>
        <p:txBody>
          <a:bodyPr wrap="none" rtlCol="0">
            <a:spAutoFit/>
          </a:bodyPr>
          <a:lstStyle/>
          <a:p>
            <a:r>
              <a:rPr lang="en-US" dirty="0" smtClean="0"/>
              <a:t>5 </a:t>
            </a:r>
            <a:r>
              <a:rPr lang="en-US" dirty="0" err="1" smtClean="0"/>
              <a:t>fs</a:t>
            </a:r>
            <a:endParaRPr lang="en-US" dirty="0"/>
          </a:p>
        </p:txBody>
      </p:sp>
      <p:sp>
        <p:nvSpPr>
          <p:cNvPr id="10" name="TextBox 9"/>
          <p:cNvSpPr txBox="1"/>
          <p:nvPr/>
        </p:nvSpPr>
        <p:spPr>
          <a:xfrm>
            <a:off x="3733800" y="5257800"/>
            <a:ext cx="628890" cy="369332"/>
          </a:xfrm>
          <a:prstGeom prst="rect">
            <a:avLst/>
          </a:prstGeom>
          <a:noFill/>
        </p:spPr>
        <p:txBody>
          <a:bodyPr wrap="none" rtlCol="0">
            <a:spAutoFit/>
          </a:bodyPr>
          <a:lstStyle/>
          <a:p>
            <a:r>
              <a:rPr lang="en-US" dirty="0" smtClean="0"/>
              <a:t>10 </a:t>
            </a:r>
            <a:r>
              <a:rPr lang="en-US" dirty="0" err="1" smtClean="0"/>
              <a:t>fs</a:t>
            </a:r>
            <a:endParaRPr lang="en-US" dirty="0"/>
          </a:p>
        </p:txBody>
      </p:sp>
      <p:sp>
        <p:nvSpPr>
          <p:cNvPr id="11" name="TextBox 10"/>
          <p:cNvSpPr txBox="1"/>
          <p:nvPr/>
        </p:nvSpPr>
        <p:spPr>
          <a:xfrm>
            <a:off x="5257800" y="5257800"/>
            <a:ext cx="628890" cy="369332"/>
          </a:xfrm>
          <a:prstGeom prst="rect">
            <a:avLst/>
          </a:prstGeom>
          <a:noFill/>
        </p:spPr>
        <p:txBody>
          <a:bodyPr wrap="none" rtlCol="0">
            <a:spAutoFit/>
          </a:bodyPr>
          <a:lstStyle/>
          <a:p>
            <a:r>
              <a:rPr lang="en-US" dirty="0" smtClean="0"/>
              <a:t>20 </a:t>
            </a:r>
            <a:r>
              <a:rPr lang="en-US" dirty="0" err="1" smtClean="0"/>
              <a:t>fs</a:t>
            </a:r>
            <a:endParaRPr lang="en-US" dirty="0"/>
          </a:p>
        </p:txBody>
      </p:sp>
      <p:sp>
        <p:nvSpPr>
          <p:cNvPr id="12" name="TextBox 11"/>
          <p:cNvSpPr txBox="1"/>
          <p:nvPr/>
        </p:nvSpPr>
        <p:spPr>
          <a:xfrm>
            <a:off x="7467600" y="5257800"/>
            <a:ext cx="628890" cy="369332"/>
          </a:xfrm>
          <a:prstGeom prst="rect">
            <a:avLst/>
          </a:prstGeom>
          <a:noFill/>
        </p:spPr>
        <p:txBody>
          <a:bodyPr wrap="none" rtlCol="0">
            <a:spAutoFit/>
          </a:bodyPr>
          <a:lstStyle/>
          <a:p>
            <a:r>
              <a:rPr lang="en-US" dirty="0" smtClean="0"/>
              <a:t>50 </a:t>
            </a:r>
            <a:r>
              <a:rPr lang="en-US" dirty="0" err="1" smtClean="0"/>
              <a:t>fs</a:t>
            </a:r>
            <a:endParaRPr lang="en-US" dirty="0"/>
          </a:p>
        </p:txBody>
      </p:sp>
      <p:sp>
        <p:nvSpPr>
          <p:cNvPr id="13" name="TextBox 12"/>
          <p:cNvSpPr txBox="1"/>
          <p:nvPr/>
        </p:nvSpPr>
        <p:spPr>
          <a:xfrm>
            <a:off x="6934200" y="6172200"/>
            <a:ext cx="1830950" cy="369332"/>
          </a:xfrm>
          <a:prstGeom prst="rect">
            <a:avLst/>
          </a:prstGeom>
          <a:noFill/>
        </p:spPr>
        <p:txBody>
          <a:bodyPr wrap="none" rtlCol="0">
            <a:spAutoFit/>
          </a:bodyPr>
          <a:lstStyle/>
          <a:p>
            <a:r>
              <a:rPr lang="en-US" dirty="0" err="1" smtClean="0"/>
              <a:t>Neutze</a:t>
            </a:r>
            <a:r>
              <a:rPr lang="en-US" dirty="0" smtClean="0"/>
              <a:t> et al 2000</a:t>
            </a:r>
            <a:endParaRPr lang="en-US" dirty="0"/>
          </a:p>
        </p:txBody>
      </p:sp>
      <p:sp>
        <p:nvSpPr>
          <p:cNvPr id="14" name="TextBox 13"/>
          <p:cNvSpPr txBox="1"/>
          <p:nvPr/>
        </p:nvSpPr>
        <p:spPr>
          <a:xfrm>
            <a:off x="609600" y="6172200"/>
            <a:ext cx="1613134" cy="369332"/>
          </a:xfrm>
          <a:prstGeom prst="rect">
            <a:avLst/>
          </a:prstGeom>
          <a:noFill/>
        </p:spPr>
        <p:txBody>
          <a:bodyPr wrap="none" rtlCol="0">
            <a:spAutoFit/>
          </a:bodyPr>
          <a:lstStyle/>
          <a:p>
            <a:r>
              <a:rPr lang="en-US" dirty="0" smtClean="0"/>
              <a:t>One </a:t>
            </a:r>
            <a:r>
              <a:rPr lang="en-US" dirty="0" err="1" smtClean="0"/>
              <a:t>fs</a:t>
            </a:r>
            <a:r>
              <a:rPr lang="en-US" dirty="0" smtClean="0"/>
              <a:t> is 10</a:t>
            </a:r>
            <a:r>
              <a:rPr lang="en-US" baseline="30000" dirty="0" smtClean="0"/>
              <a:t>-15</a:t>
            </a:r>
            <a:r>
              <a:rPr lang="en-US" dirty="0" smtClean="0"/>
              <a:t> s</a:t>
            </a:r>
            <a:endParaRPr lang="en-US" dirty="0"/>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mappingignorance.org/fx/media/2013/02/Fig1-3.jpg"/>
          <p:cNvPicPr>
            <a:picLocks noChangeAspect="1" noChangeArrowheads="1"/>
          </p:cNvPicPr>
          <p:nvPr/>
        </p:nvPicPr>
        <p:blipFill>
          <a:blip r:embed="rId2" cstate="print"/>
          <a:srcRect/>
          <a:stretch>
            <a:fillRect/>
          </a:stretch>
        </p:blipFill>
        <p:spPr bwMode="auto">
          <a:xfrm>
            <a:off x="609600" y="228600"/>
            <a:ext cx="7277100" cy="6232540"/>
          </a:xfrm>
          <a:prstGeom prst="rect">
            <a:avLst/>
          </a:prstGeom>
          <a:noFill/>
        </p:spPr>
      </p:pic>
      <p:sp>
        <p:nvSpPr>
          <p:cNvPr id="5" name="Rectangle 4"/>
          <p:cNvSpPr/>
          <p:nvPr/>
        </p:nvSpPr>
        <p:spPr>
          <a:xfrm>
            <a:off x="6096000" y="5943600"/>
            <a:ext cx="2819400" cy="707886"/>
          </a:xfrm>
          <a:prstGeom prst="rect">
            <a:avLst/>
          </a:prstGeom>
        </p:spPr>
        <p:txBody>
          <a:bodyPr wrap="square">
            <a:spAutoFit/>
          </a:bodyPr>
          <a:lstStyle/>
          <a:p>
            <a:r>
              <a:rPr lang="en-US" sz="1200" dirty="0" smtClean="0">
                <a:solidFill>
                  <a:schemeClr val="bg1"/>
                </a:solidFill>
              </a:rPr>
              <a:t>http://mappingignorance.org/2013/02/12/exceptional-problems-demand-exceptional-computers</a:t>
            </a:r>
            <a:r>
              <a:rPr lang="en-US" sz="1600" dirty="0" smtClean="0">
                <a:solidFill>
                  <a:schemeClr val="bg1"/>
                </a:solidFill>
              </a:rPr>
              <a:t>/</a:t>
            </a:r>
            <a:endParaRPr lang="en-US" sz="1600" dirty="0">
              <a:solidFill>
                <a:schemeClr val="bg1"/>
              </a:solidFill>
            </a:endParaRPr>
          </a:p>
        </p:txBody>
      </p:sp>
      <p:sp>
        <p:nvSpPr>
          <p:cNvPr id="6" name="TextBox 5"/>
          <p:cNvSpPr txBox="1"/>
          <p:nvPr/>
        </p:nvSpPr>
        <p:spPr>
          <a:xfrm>
            <a:off x="1447800" y="1219200"/>
            <a:ext cx="2079224" cy="369332"/>
          </a:xfrm>
          <a:prstGeom prst="rect">
            <a:avLst/>
          </a:prstGeom>
          <a:noFill/>
        </p:spPr>
        <p:txBody>
          <a:bodyPr wrap="none" rtlCol="0">
            <a:spAutoFit/>
          </a:bodyPr>
          <a:lstStyle/>
          <a:p>
            <a:r>
              <a:rPr lang="en-US" dirty="0" smtClean="0">
                <a:solidFill>
                  <a:srgbClr val="FF0000"/>
                </a:solidFill>
              </a:rPr>
              <a:t>X-ray lasers open up</a:t>
            </a:r>
            <a:endParaRPr lang="en-US" dirty="0">
              <a:solidFill>
                <a:srgbClr val="FF0000"/>
              </a:solidFill>
            </a:endParaRPr>
          </a:p>
        </p:txBody>
      </p:sp>
      <p:sp>
        <p:nvSpPr>
          <p:cNvPr id="8" name="Rectangle 7"/>
          <p:cNvSpPr/>
          <p:nvPr/>
        </p:nvSpPr>
        <p:spPr>
          <a:xfrm>
            <a:off x="1905000" y="1676400"/>
            <a:ext cx="4267200" cy="1981200"/>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anode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2209800"/>
            <a:ext cx="3429000" cy="4095750"/>
          </a:xfrm>
          <a:prstGeom prst="rect">
            <a:avLst/>
          </a:prstGeom>
          <a:noFill/>
          <a:extLst>
            <a:ext uri="{909E8E84-426E-40DD-AFC4-6F175D3DCCD1}">
              <a14:hiddenFill xmlns="" xmlns:a14="http://schemas.microsoft.com/office/drawing/2010/main">
                <a:solidFill>
                  <a:srgbClr val="FFFFFF"/>
                </a:solidFill>
              </a14:hiddenFill>
            </a:ext>
          </a:extLst>
        </p:spPr>
      </p:pic>
      <p:pic>
        <p:nvPicPr>
          <p:cNvPr id="9219" name="Picture 3" descr="osmi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1000" y="304800"/>
            <a:ext cx="4724400" cy="3543300"/>
          </a:xfrm>
          <a:prstGeom prst="rect">
            <a:avLst/>
          </a:prstGeom>
          <a:noFill/>
          <a:extLst>
            <a:ext uri="{909E8E84-426E-40DD-AFC4-6F175D3DCCD1}">
              <a14:hiddenFill xmlns="" xmlns:a14="http://schemas.microsoft.com/office/drawing/2010/main">
                <a:solidFill>
                  <a:srgbClr val="FFFFFF"/>
                </a:solidFill>
              </a14:hiddenFill>
            </a:ext>
          </a:extLst>
        </p:spPr>
      </p:pic>
      <p:sp>
        <p:nvSpPr>
          <p:cNvPr id="9220" name="Text Box 4"/>
          <p:cNvSpPr txBox="1">
            <a:spLocks noChangeArrowheads="1"/>
          </p:cNvSpPr>
          <p:nvPr/>
        </p:nvSpPr>
        <p:spPr bwMode="auto">
          <a:xfrm>
            <a:off x="4670425" y="5018088"/>
            <a:ext cx="1733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Rotating anode</a:t>
            </a:r>
          </a:p>
        </p:txBody>
      </p:sp>
      <p:sp>
        <p:nvSpPr>
          <p:cNvPr id="9221" name="Line 5"/>
          <p:cNvSpPr>
            <a:spLocks noChangeShapeType="1"/>
          </p:cNvSpPr>
          <p:nvPr/>
        </p:nvSpPr>
        <p:spPr bwMode="auto">
          <a:xfrm flipH="1" flipV="1">
            <a:off x="3286125" y="5162550"/>
            <a:ext cx="1390650" cy="381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Text Box 6"/>
          <p:cNvSpPr txBox="1">
            <a:spLocks noChangeArrowheads="1"/>
          </p:cNvSpPr>
          <p:nvPr/>
        </p:nvSpPr>
        <p:spPr bwMode="auto">
          <a:xfrm>
            <a:off x="441325" y="903288"/>
            <a:ext cx="27749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Rotating anode generator</a:t>
            </a:r>
          </a:p>
        </p:txBody>
      </p:sp>
      <p:sp>
        <p:nvSpPr>
          <p:cNvPr id="9223" name="Line 7"/>
          <p:cNvSpPr>
            <a:spLocks noChangeShapeType="1"/>
          </p:cNvSpPr>
          <p:nvPr/>
        </p:nvSpPr>
        <p:spPr bwMode="auto">
          <a:xfrm>
            <a:off x="3257550" y="1133475"/>
            <a:ext cx="2705100" cy="165735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 xmlns:p14="http://schemas.microsoft.com/office/powerpoint/2010/main" val="324702480"/>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ctrTitle" idx="4294967295"/>
          </p:nvPr>
        </p:nvSpPr>
        <p:spPr>
          <a:xfrm>
            <a:off x="762000" y="304800"/>
            <a:ext cx="7772400" cy="384175"/>
          </a:xfrm>
        </p:spPr>
        <p:txBody>
          <a:bodyPr/>
          <a:lstStyle/>
          <a:p>
            <a:r>
              <a:rPr lang="en-US" altLang="en-US" sz="1800">
                <a:solidFill>
                  <a:srgbClr val="0070C0"/>
                </a:solidFill>
              </a:rPr>
              <a:t>Simplified phase diagram for crystallization</a:t>
            </a:r>
          </a:p>
        </p:txBody>
      </p:sp>
      <p:pic>
        <p:nvPicPr>
          <p:cNvPr id="96259" name="Picture 6" descr="Crystal-growt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00188" y="1155700"/>
            <a:ext cx="6143625" cy="454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6293970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img1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0350" y="1500188"/>
            <a:ext cx="3308350" cy="444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4"/>
          <p:cNvSpPr>
            <a:spLocks noGrp="1" noChangeArrowheads="1"/>
          </p:cNvSpPr>
          <p:nvPr>
            <p:ph type="ctrTitle" idx="4294967295"/>
          </p:nvPr>
        </p:nvSpPr>
        <p:spPr>
          <a:xfrm>
            <a:off x="762000" y="304800"/>
            <a:ext cx="7772400" cy="384175"/>
          </a:xfrm>
        </p:spPr>
        <p:txBody>
          <a:bodyPr/>
          <a:lstStyle/>
          <a:p>
            <a:r>
              <a:rPr lang="en-US" altLang="en-US" sz="1800">
                <a:solidFill>
                  <a:srgbClr val="0070C0"/>
                </a:solidFill>
              </a:rPr>
              <a:t>Simplified phase diagram for crystallization</a:t>
            </a:r>
          </a:p>
        </p:txBody>
      </p:sp>
      <p:pic>
        <p:nvPicPr>
          <p:cNvPr id="100356" name="Picture 6" descr="Crystal-growth"/>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19500" y="2514600"/>
            <a:ext cx="5524500" cy="408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3263900" y="3733800"/>
            <a:ext cx="2108200" cy="1346200"/>
          </a:xfrm>
          <a:prstGeom prst="straightConnector1">
            <a:avLst/>
          </a:prstGeom>
          <a:noFill/>
          <a:ln w="28575" algn="ctr">
            <a:solidFill>
              <a:srgbClr val="FF0000"/>
            </a:solidFill>
            <a:round/>
            <a:headEnd/>
            <a:tailEnd type="triangle" w="med" len="med"/>
          </a:ln>
          <a:extLst>
            <a:ext uri="{909E8E84-426E-40DD-AFC4-6F175D3DCCD1}">
              <a14:hiddenFill xmlns="" xmlns:a14="http://schemas.microsoft.com/office/drawing/2010/main">
                <a:noFill/>
              </a14:hiddenFill>
            </a:ext>
          </a:extLst>
        </p:spPr>
      </p:cxnSp>
      <p:cxnSp>
        <p:nvCxnSpPr>
          <p:cNvPr id="8" name="Straight Arrow Connector 7"/>
          <p:cNvCxnSpPr>
            <a:cxnSpLocks noChangeShapeType="1"/>
          </p:cNvCxnSpPr>
          <p:nvPr/>
        </p:nvCxnSpPr>
        <p:spPr bwMode="auto">
          <a:xfrm flipV="1">
            <a:off x="3200400" y="4457700"/>
            <a:ext cx="1803400" cy="965200"/>
          </a:xfrm>
          <a:prstGeom prst="straightConnector1">
            <a:avLst/>
          </a:prstGeom>
          <a:noFill/>
          <a:ln w="28575" algn="ctr">
            <a:solidFill>
              <a:srgbClr val="FF0000"/>
            </a:solidFill>
            <a:round/>
            <a:headEnd/>
            <a:tailEnd type="triangle" w="med" len="med"/>
          </a:ln>
          <a:extLst>
            <a:ext uri="{909E8E84-426E-40DD-AFC4-6F175D3DCCD1}">
              <a14:hiddenFill xmlns="" xmlns:a14="http://schemas.microsoft.com/office/drawing/2010/main">
                <a:noFill/>
              </a14:hiddenFill>
            </a:ext>
          </a:extLst>
        </p:spPr>
      </p:cxnSp>
      <p:cxnSp>
        <p:nvCxnSpPr>
          <p:cNvPr id="9" name="Straight Arrow Connector 8"/>
          <p:cNvCxnSpPr>
            <a:cxnSpLocks noChangeShapeType="1"/>
          </p:cNvCxnSpPr>
          <p:nvPr/>
        </p:nvCxnSpPr>
        <p:spPr bwMode="auto">
          <a:xfrm>
            <a:off x="2946400" y="2298700"/>
            <a:ext cx="4584700" cy="1866900"/>
          </a:xfrm>
          <a:prstGeom prst="straightConnector1">
            <a:avLst/>
          </a:prstGeom>
          <a:noFill/>
          <a:ln w="28575" algn="ctr">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100360" name="TextBox 10"/>
          <p:cNvSpPr txBox="1">
            <a:spLocks noChangeArrowheads="1"/>
          </p:cNvSpPr>
          <p:nvPr/>
        </p:nvSpPr>
        <p:spPr bwMode="auto">
          <a:xfrm>
            <a:off x="4140200" y="1524000"/>
            <a:ext cx="4368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Different techniques traverse the crystallization space differently.</a:t>
            </a:r>
          </a:p>
        </p:txBody>
      </p:sp>
    </p:spTree>
    <p:extLst>
      <p:ext uri="{BB962C8B-B14F-4D97-AF65-F5344CB8AC3E}">
        <p14:creationId xmlns="" xmlns:p14="http://schemas.microsoft.com/office/powerpoint/2010/main" val="26306750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5034825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lab 01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7219645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lab 01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004030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4775</TotalTime>
  <Words>1059</Words>
  <Application>Microsoft Office PowerPoint</Application>
  <PresentationFormat>On-screen Show (4:3)</PresentationFormat>
  <Paragraphs>144</Paragraphs>
  <Slides>35</Slides>
  <Notes>11</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Default Design</vt:lpstr>
      <vt:lpstr>Slide 1</vt:lpstr>
      <vt:lpstr>X-rays</vt:lpstr>
      <vt:lpstr>Generation of X-rays in the laboratory</vt:lpstr>
      <vt:lpstr>Slide 4</vt:lpstr>
      <vt:lpstr>Simplified phase diagram for crystallization</vt:lpstr>
      <vt:lpstr>Simplified phase diagram for crystallization</vt:lpstr>
      <vt:lpstr>Slide 7</vt:lpstr>
      <vt:lpstr>Slide 8</vt:lpstr>
      <vt:lpstr>Slide 9</vt:lpstr>
      <vt:lpstr>Slide 10</vt:lpstr>
      <vt:lpstr>Slide 11</vt:lpstr>
      <vt:lpstr>Slide 12</vt:lpstr>
      <vt:lpstr>Slide 13</vt:lpstr>
      <vt:lpstr>Slide 14</vt:lpstr>
      <vt:lpstr>Slide 15</vt:lpstr>
      <vt:lpstr>Where?</vt:lpstr>
      <vt:lpstr>Slide 17</vt:lpstr>
      <vt:lpstr>Slide 18</vt:lpstr>
      <vt:lpstr>Slide 19</vt:lpstr>
      <vt:lpstr>Slide 20</vt:lpstr>
      <vt:lpstr>Slide 21</vt:lpstr>
      <vt:lpstr>Slide 22</vt:lpstr>
      <vt:lpstr>Moving electrons can emit X-rays through several processes, in our case the emission (synchrotron radiation) is caused by changing direction due to a magnetic field</vt:lpstr>
      <vt:lpstr>The first part of an XFEL, the injector, is used to generate electrons</vt:lpstr>
      <vt:lpstr>Slide 25</vt:lpstr>
      <vt:lpstr>The electrons are accelerated by a radio frequency accelerator (a radio station!)</vt:lpstr>
      <vt:lpstr>Slide 27</vt:lpstr>
      <vt:lpstr>They are steered by magnets</vt:lpstr>
      <vt:lpstr>Slide 29</vt:lpstr>
      <vt:lpstr>The accelerated electrons run through undulators</vt:lpstr>
      <vt:lpstr>Slide 31</vt:lpstr>
      <vt:lpstr>Slide 32</vt:lpstr>
      <vt:lpstr>Relativistic effects combine to produce bunches of correlated electrons</vt:lpstr>
      <vt:lpstr>This results in intense but short pulses of X-rays</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esnell</dc:creator>
  <cp:lastModifiedBy>ahutchinson</cp:lastModifiedBy>
  <cp:revision>48</cp:revision>
  <dcterms:created xsi:type="dcterms:W3CDTF">2014-03-24T16:26:38Z</dcterms:created>
  <dcterms:modified xsi:type="dcterms:W3CDTF">2014-06-02T18:54:55Z</dcterms:modified>
</cp:coreProperties>
</file>